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81C96E-82E7-4908-ADD2-486D13895EF5}" v="127" dt="2023-01-26T13:24:51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egel, Diana" userId="3a00e255-c5ae-4c56-b288-d4889f9102c0" providerId="ADAL" clId="{7181C96E-82E7-4908-ADD2-486D13895EF5}"/>
    <pc:docChg chg="custSel modSld">
      <pc:chgData name="Floegel, Diana" userId="3a00e255-c5ae-4c56-b288-d4889f9102c0" providerId="ADAL" clId="{7181C96E-82E7-4908-ADD2-486D13895EF5}" dt="2023-01-26T13:24:51.170" v="141" actId="20577"/>
      <pc:docMkLst>
        <pc:docMk/>
      </pc:docMkLst>
      <pc:sldChg chg="modSp">
        <pc:chgData name="Floegel, Diana" userId="3a00e255-c5ae-4c56-b288-d4889f9102c0" providerId="ADAL" clId="{7181C96E-82E7-4908-ADD2-486D13895EF5}" dt="2023-01-26T13:23:32.339" v="51" actId="20577"/>
        <pc:sldMkLst>
          <pc:docMk/>
          <pc:sldMk cId="3412169713" sldId="257"/>
        </pc:sldMkLst>
        <pc:spChg chg="mod">
          <ac:chgData name="Floegel, Diana" userId="3a00e255-c5ae-4c56-b288-d4889f9102c0" providerId="ADAL" clId="{7181C96E-82E7-4908-ADD2-486D13895EF5}" dt="2023-01-26T13:23:32.339" v="51" actId="20577"/>
          <ac:spMkLst>
            <pc:docMk/>
            <pc:sldMk cId="3412169713" sldId="257"/>
            <ac:spMk id="3" creationId="{160EB741-34F0-FFFE-F87A-D9EC5B508339}"/>
          </ac:spMkLst>
        </pc:spChg>
      </pc:sldChg>
      <pc:sldChg chg="modSp mod modAnim">
        <pc:chgData name="Floegel, Diana" userId="3a00e255-c5ae-4c56-b288-d4889f9102c0" providerId="ADAL" clId="{7181C96E-82E7-4908-ADD2-486D13895EF5}" dt="2023-01-26T13:24:51.170" v="141" actId="20577"/>
        <pc:sldMkLst>
          <pc:docMk/>
          <pc:sldMk cId="171815770" sldId="260"/>
        </pc:sldMkLst>
        <pc:spChg chg="mod">
          <ac:chgData name="Floegel, Diana" userId="3a00e255-c5ae-4c56-b288-d4889f9102c0" providerId="ADAL" clId="{7181C96E-82E7-4908-ADD2-486D13895EF5}" dt="2023-01-26T13:24:51.170" v="141" actId="20577"/>
          <ac:spMkLst>
            <pc:docMk/>
            <pc:sldMk cId="171815770" sldId="260"/>
            <ac:spMk id="3" creationId="{6A11C580-6A0B-FF1E-B9E5-26F3B9ED4C42}"/>
          </ac:spMkLst>
        </pc:spChg>
      </pc:sldChg>
      <pc:sldChg chg="delSp modSp mod">
        <pc:chgData name="Floegel, Diana" userId="3a00e255-c5ae-4c56-b288-d4889f9102c0" providerId="ADAL" clId="{7181C96E-82E7-4908-ADD2-486D13895EF5}" dt="2023-01-26T13:23:14.770" v="1" actId="478"/>
        <pc:sldMkLst>
          <pc:docMk/>
          <pc:sldMk cId="723796872" sldId="262"/>
        </pc:sldMkLst>
        <pc:spChg chg="del mod">
          <ac:chgData name="Floegel, Diana" userId="3a00e255-c5ae-4c56-b288-d4889f9102c0" providerId="ADAL" clId="{7181C96E-82E7-4908-ADD2-486D13895EF5}" dt="2023-01-26T13:23:14.770" v="1" actId="478"/>
          <ac:spMkLst>
            <pc:docMk/>
            <pc:sldMk cId="723796872" sldId="262"/>
            <ac:spMk id="6" creationId="{C21E9904-BAAB-1B85-FF71-E9CDA21EFDA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17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67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9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1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3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5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7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0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61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2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20" r:id="rId4"/>
    <p:sldLayoutId id="2147483721" r:id="rId5"/>
    <p:sldLayoutId id="2147483726" r:id="rId6"/>
    <p:sldLayoutId id="2147483722" r:id="rId7"/>
    <p:sldLayoutId id="2147483723" r:id="rId8"/>
    <p:sldLayoutId id="2147483724" r:id="rId9"/>
    <p:sldLayoutId id="2147483725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55" y="-4078"/>
            <a:ext cx="4641096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455854-2E63-549F-4003-4DFA02BAFE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873" b="1"/>
          <a:stretch/>
        </p:blipFill>
        <p:spPr>
          <a:xfrm>
            <a:off x="20" y="1074544"/>
            <a:ext cx="7562606" cy="506986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1095508"/>
            <a:ext cx="46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D8DD98-1344-1272-36CE-045E74457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Part III: Submitting to the IRB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40EE3C-4DA3-8F34-EE75-2B3D33574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/>
          <a:p>
            <a:r>
              <a:rPr lang="en-US" sz="1900">
                <a:solidFill>
                  <a:schemeClr val="tx2"/>
                </a:solidFill>
              </a:rPr>
              <a:t>Diana Floegel, MLIS, PhD</a:t>
            </a:r>
          </a:p>
          <a:p>
            <a:r>
              <a:rPr lang="en-US" sz="1900">
                <a:solidFill>
                  <a:schemeClr val="tx2"/>
                </a:solidFill>
              </a:rPr>
              <a:t>Senior Regulatory Analyst</a:t>
            </a:r>
          </a:p>
          <a:p>
            <a:r>
              <a:rPr lang="en-US" sz="1900">
                <a:solidFill>
                  <a:schemeClr val="tx2"/>
                </a:solidFill>
              </a:rPr>
              <a:t>floegeld@upenn.edu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6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F1D68-1807-12A5-B8FF-B5F3BB39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submissions happen through HS-ERA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D58AC5D9-170A-06E9-8A4F-36E44FB27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948" y="1880151"/>
            <a:ext cx="4199102" cy="1548849"/>
          </a:xfrm>
        </p:spPr>
      </p:pic>
    </p:spTree>
    <p:extLst>
      <p:ext uri="{BB962C8B-B14F-4D97-AF65-F5344CB8AC3E}">
        <p14:creationId xmlns:p14="http://schemas.microsoft.com/office/powerpoint/2010/main" val="72379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7E69D6-C8FF-F43D-F5E8-D87361E8F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02" y="592947"/>
            <a:ext cx="8791787" cy="3895085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 algn="l">
              <a:lnSpc>
                <a:spcPct val="115000"/>
              </a:lnSpc>
            </a:pPr>
            <a:r>
              <a:rPr lang="en-US" sz="6700" b="0" cap="all">
                <a:solidFill>
                  <a:schemeClr val="tx1">
                    <a:lumMod val="65000"/>
                    <a:lumOff val="35000"/>
                  </a:schemeClr>
                </a:solidFill>
              </a:rPr>
              <a:t>General Advice: Submit as early as possible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EDA2F5-6B28-478B-9AC4-43FE41E2B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1D712E-ABB9-4258-877D-9349C8577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528E56-1447-4C98-882B-CE2627950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7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A6A580-B276-6962-8DA7-B37509262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Step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EB741-34F0-FFFE-F87A-D9EC5B508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en-US" dirty="0"/>
              <a:t>Complete CITI Human Subjects Research Training</a:t>
            </a:r>
          </a:p>
          <a:p>
            <a:r>
              <a:rPr lang="en-US" dirty="0"/>
              <a:t>	Basic Social &amp; Behavioral Course</a:t>
            </a:r>
          </a:p>
          <a:p>
            <a:r>
              <a:rPr lang="en-US" dirty="0"/>
              <a:t>	Basic Biomedical Course</a:t>
            </a:r>
          </a:p>
          <a:p>
            <a:r>
              <a:rPr lang="en-US" dirty="0"/>
              <a:t>Information about CITI can be found on our website</a:t>
            </a:r>
          </a:p>
        </p:txBody>
      </p:sp>
    </p:spTree>
    <p:extLst>
      <p:ext uri="{BB962C8B-B14F-4D97-AF65-F5344CB8AC3E}">
        <p14:creationId xmlns:p14="http://schemas.microsoft.com/office/powerpoint/2010/main" val="341216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AE2210-7DDE-D74A-5B3E-669C7397A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2251"/>
            <a:ext cx="10013709" cy="10303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Step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A33A-FB18-3D97-48AA-71A845E94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705114"/>
            <a:ext cx="9935571" cy="3703114"/>
          </a:xfrm>
        </p:spPr>
        <p:txBody>
          <a:bodyPr>
            <a:normAutofit/>
          </a:bodyPr>
          <a:lstStyle/>
          <a:p>
            <a:r>
              <a:rPr lang="en-US" dirty="0"/>
              <a:t>Determine:</a:t>
            </a:r>
          </a:p>
          <a:p>
            <a:r>
              <a:rPr lang="en-US" dirty="0"/>
              <a:t>	Will your advisor or PI add you to an existing submission?</a:t>
            </a:r>
          </a:p>
          <a:p>
            <a:r>
              <a:rPr lang="en-US" dirty="0"/>
              <a:t>	Will you be submitting a new project?</a:t>
            </a:r>
          </a:p>
        </p:txBody>
      </p:sp>
    </p:spTree>
    <p:extLst>
      <p:ext uri="{BB962C8B-B14F-4D97-AF65-F5344CB8AC3E}">
        <p14:creationId xmlns:p14="http://schemas.microsoft.com/office/powerpoint/2010/main" val="327916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25921-A8CA-5323-DB1C-5CED4947E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Added to an existing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1C580-6A0B-FF1E-B9E5-26F3B9ED4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Someone who is </a:t>
            </a:r>
            <a:r>
              <a:rPr lang="en-US" b="0" dirty="0"/>
              <a:t>already listed on the IRB</a:t>
            </a:r>
            <a:r>
              <a:rPr lang="en-US" dirty="0"/>
              <a:t> will have to submit a modification</a:t>
            </a:r>
          </a:p>
          <a:p>
            <a:r>
              <a:rPr lang="en-US" dirty="0"/>
              <a:t>You will need to have completed CITI training</a:t>
            </a:r>
          </a:p>
          <a:p>
            <a:r>
              <a:rPr lang="en-US" dirty="0"/>
              <a:t>Your advisor or colleague will add you as a “Personnel” member</a:t>
            </a:r>
          </a:p>
          <a:p>
            <a:r>
              <a:rPr lang="en-US" dirty="0"/>
              <a:t>Modification submissions require a modification form</a:t>
            </a:r>
          </a:p>
          <a:p>
            <a:r>
              <a:rPr lang="en-US" b="0" dirty="0"/>
              <a:t>Remember that you cannot submit this modification.</a:t>
            </a:r>
            <a:r>
              <a:rPr lang="en-US" dirty="0"/>
              <a:t> You need to complete CITI training and then someone else has to submit to add you to the protocol.</a:t>
            </a:r>
          </a:p>
          <a:p>
            <a:r>
              <a:rPr lang="en-US" dirty="0"/>
              <a:t>Once the IRB approves the modification, you are good to go!</a:t>
            </a:r>
          </a:p>
          <a:p>
            <a:r>
              <a:rPr lang="en-US" dirty="0"/>
              <a:t>You can read more about modifications on our website</a:t>
            </a:r>
          </a:p>
        </p:txBody>
      </p:sp>
    </p:spTree>
    <p:extLst>
      <p:ext uri="{BB962C8B-B14F-4D97-AF65-F5344CB8AC3E}">
        <p14:creationId xmlns:p14="http://schemas.microsoft.com/office/powerpoint/2010/main" val="17181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62C741E-1B73-4EAE-8523-FF16315DB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90A173-5DFF-4238-960D-46429DC14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67953"/>
            <a:ext cx="7508839" cy="54462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5853-51BC-5A42-B22E-2484152EF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388" y="1191873"/>
            <a:ext cx="6007691" cy="4328306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6000" b="0" cap="all">
                <a:solidFill>
                  <a:schemeClr val="bg1"/>
                </a:solidFill>
              </a:rPr>
              <a:t>Submitting a new project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EB027-ACDA-466F-997A-93A769216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821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085BE5-9F10-446F-B7E2-D218086A6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2219" y="667952"/>
            <a:ext cx="4629781" cy="544629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5B49-02C9-BB75-9DC4-35B483FB7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7352" y="1569494"/>
            <a:ext cx="3351729" cy="3707218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0">
                <a:solidFill>
                  <a:schemeClr val="tx1">
                    <a:lumMod val="85000"/>
                    <a:lumOff val="15000"/>
                  </a:schemeClr>
                </a:solidFill>
              </a:rPr>
              <a:t>Buckle up and listen to Part IV!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9AD7632-733F-4D9A-B5ED-0C470DCD6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6795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33DAB40-DCE3-4D49-8A94-7626AB50A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05023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8249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LeftStep">
      <a:dk1>
        <a:srgbClr val="000000"/>
      </a:dk1>
      <a:lt1>
        <a:srgbClr val="FFFFFF"/>
      </a:lt1>
      <a:dk2>
        <a:srgbClr val="213B32"/>
      </a:dk2>
      <a:lt2>
        <a:srgbClr val="E8E5E2"/>
      </a:lt2>
      <a:accent1>
        <a:srgbClr val="81A6C7"/>
      </a:accent1>
      <a:accent2>
        <a:srgbClr val="6CAEB2"/>
      </a:accent2>
      <a:accent3>
        <a:srgbClr val="78AD9A"/>
      </a:accent3>
      <a:accent4>
        <a:srgbClr val="6BB07B"/>
      </a:accent4>
      <a:accent5>
        <a:srgbClr val="83AD79"/>
      </a:accent5>
      <a:accent6>
        <a:srgbClr val="91AA68"/>
      </a:accent6>
      <a:hlink>
        <a:srgbClr val="9F7C5D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195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Meiryo</vt:lpstr>
      <vt:lpstr>Corbel</vt:lpstr>
      <vt:lpstr>ShojiVTI</vt:lpstr>
      <vt:lpstr>Part III: Submitting to the IRB</vt:lpstr>
      <vt:lpstr>All submissions happen through HS-ERA</vt:lpstr>
      <vt:lpstr>General Advice: Submit as early as possible</vt:lpstr>
      <vt:lpstr>Step 1</vt:lpstr>
      <vt:lpstr>Step 2</vt:lpstr>
      <vt:lpstr>Added to an existing submission</vt:lpstr>
      <vt:lpstr>Submitting a new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III: Submitting to the IRB</dc:title>
  <dc:creator>Floegel, Diana</dc:creator>
  <cp:lastModifiedBy>Floegel, Diana</cp:lastModifiedBy>
  <cp:revision>1</cp:revision>
  <dcterms:created xsi:type="dcterms:W3CDTF">2022-08-30T12:37:58Z</dcterms:created>
  <dcterms:modified xsi:type="dcterms:W3CDTF">2023-01-26T13:24:56Z</dcterms:modified>
</cp:coreProperties>
</file>