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2848" autoAdjust="0"/>
  </p:normalViewPr>
  <p:slideViewPr>
    <p:cSldViewPr snapToGrid="0">
      <p:cViewPr varScale="1">
        <p:scale>
          <a:sx n="46" d="100"/>
          <a:sy n="46" d="100"/>
        </p:scale>
        <p:origin x="14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oegel, Diana" userId="3a00e255-c5ae-4c56-b288-d4889f9102c0" providerId="ADAL" clId="{F220D90C-A4AF-4AAB-A00C-E1E9706FBB33}"/>
    <pc:docChg chg="modSld">
      <pc:chgData name="Floegel, Diana" userId="3a00e255-c5ae-4c56-b288-d4889f9102c0" providerId="ADAL" clId="{F220D90C-A4AF-4AAB-A00C-E1E9706FBB33}" dt="2026-02-05T14:11:39.822" v="7" actId="20577"/>
      <pc:docMkLst>
        <pc:docMk/>
      </pc:docMkLst>
      <pc:sldChg chg="modSp mod">
        <pc:chgData name="Floegel, Diana" userId="3a00e255-c5ae-4c56-b288-d4889f9102c0" providerId="ADAL" clId="{F220D90C-A4AF-4AAB-A00C-E1E9706FBB33}" dt="2026-02-05T14:11:39.822" v="7" actId="20577"/>
        <pc:sldMkLst>
          <pc:docMk/>
          <pc:sldMk cId="2039690537" sldId="256"/>
        </pc:sldMkLst>
        <pc:spChg chg="mod">
          <ac:chgData name="Floegel, Diana" userId="3a00e255-c5ae-4c56-b288-d4889f9102c0" providerId="ADAL" clId="{F220D90C-A4AF-4AAB-A00C-E1E9706FBB33}" dt="2026-02-05T14:11:39.822" v="7" actId="20577"/>
          <ac:spMkLst>
            <pc:docMk/>
            <pc:sldMk cId="2039690537" sldId="256"/>
            <ac:spMk id="3" creationId="{4E2D5484-C3B4-C027-2F3C-4C0D80FC5A6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F81311-AEF5-4478-8FD3-90E0429E004F}" type="datetimeFigureOut">
              <a:rPr lang="en-US" smtClean="0"/>
              <a:t>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29E5CA-9BB2-48A4-9464-9866BFA670EE}" type="slidenum">
              <a:rPr lang="en-US" smtClean="0"/>
              <a:t>‹#›</a:t>
            </a:fld>
            <a:endParaRPr lang="en-US"/>
          </a:p>
        </p:txBody>
      </p:sp>
    </p:spTree>
    <p:extLst>
      <p:ext uri="{BB962C8B-B14F-4D97-AF65-F5344CB8AC3E}">
        <p14:creationId xmlns:p14="http://schemas.microsoft.com/office/powerpoint/2010/main" val="624364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emphasize why the IRB exists. </a:t>
            </a:r>
          </a:p>
          <a:p>
            <a:endParaRPr lang="en-US" dirty="0"/>
          </a:p>
          <a:p>
            <a:r>
              <a:rPr lang="en-US" dirty="0"/>
              <a:t>While much good can, has, and will come from research, the research apparatus has a long and troubled history of exploiting and otherwise harming people in the name of scientific pursuits. In both biomedical and social-behavioral contexts, many populations have suffered due to ethical violations in human subjects research. Traditionally marginalized communities, such as communities of color and especially Black communities, LGBTQIA+ communities, Jewish communities, and indigenous communities, have been subject to particular mistreatment.</a:t>
            </a:r>
          </a:p>
          <a:p>
            <a:endParaRPr lang="en-US" dirty="0"/>
          </a:p>
          <a:p>
            <a:r>
              <a:rPr lang="en-US" dirty="0"/>
              <a:t>The graphic on this slide presents a timeline of examples of egregiously unethical research, some of which you might have heard of such as the Tuskegee Syphilis Study and </a:t>
            </a:r>
            <a:r>
              <a:rPr lang="en-US" dirty="0" err="1"/>
              <a:t>Holmesburg</a:t>
            </a:r>
            <a:r>
              <a:rPr lang="en-US" dirty="0"/>
              <a:t> Prison Experiments, as well as international and US-based protections put in place to protect human subjects involved in research. If you’re not familiar with any of these landmarks, I recommend looking into them if you are thinking about a research-based career. Some of the most recent protections were put in place in 2019 with the introduction of the Revised Common Rule which, among other things, bolsters requirements for informed consent. While I won’t review this entire timeline for time’s sake, I encourage you to pause or return to this slide to familiarize yourself with </a:t>
            </a:r>
            <a:r>
              <a:rPr lang="en-US" dirty="0" err="1"/>
              <a:t>thethese</a:t>
            </a:r>
            <a:r>
              <a:rPr lang="en-US" dirty="0"/>
              <a:t> events and keep them in mind when you think about IRBs and their function. </a:t>
            </a:r>
          </a:p>
          <a:p>
            <a:endParaRPr lang="en-US" dirty="0"/>
          </a:p>
        </p:txBody>
      </p:sp>
      <p:sp>
        <p:nvSpPr>
          <p:cNvPr id="4" name="Slide Number Placeholder 3"/>
          <p:cNvSpPr>
            <a:spLocks noGrp="1"/>
          </p:cNvSpPr>
          <p:nvPr>
            <p:ph type="sldNum" sz="quarter" idx="5"/>
          </p:nvPr>
        </p:nvSpPr>
        <p:spPr/>
        <p:txBody>
          <a:bodyPr/>
          <a:lstStyle/>
          <a:p>
            <a:fld id="{6329E5CA-9BB2-48A4-9464-9866BFA670EE}" type="slidenum">
              <a:rPr lang="en-US" smtClean="0"/>
              <a:t>3</a:t>
            </a:fld>
            <a:endParaRPr lang="en-US"/>
          </a:p>
        </p:txBody>
      </p:sp>
    </p:spTree>
    <p:extLst>
      <p:ext uri="{BB962C8B-B14F-4D97-AF65-F5344CB8AC3E}">
        <p14:creationId xmlns:p14="http://schemas.microsoft.com/office/powerpoint/2010/main" val="4015490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329E5CA-9BB2-48A4-9464-9866BFA670EE}" type="slidenum">
              <a:rPr lang="en-US" smtClean="0"/>
              <a:t>4</a:t>
            </a:fld>
            <a:endParaRPr lang="en-US"/>
          </a:p>
        </p:txBody>
      </p:sp>
    </p:spTree>
    <p:extLst>
      <p:ext uri="{BB962C8B-B14F-4D97-AF65-F5344CB8AC3E}">
        <p14:creationId xmlns:p14="http://schemas.microsoft.com/office/powerpoint/2010/main" val="3927847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2/5/2026</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2159764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2/5/2026</a:t>
            </a:fld>
            <a:endParaRPr lang="en-US"/>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2564004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2/5/2026</a:t>
            </a:fld>
            <a:endParaRPr lang="en-US"/>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363610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2/5/2026</a:t>
            </a:fld>
            <a:endParaRPr lang="en-US"/>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430378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2/5/2026</a:t>
            </a:fld>
            <a:endParaRPr lang="en-US"/>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934355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2/5/2026</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3269974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2/5/2026</a:t>
            </a:fld>
            <a:endParaRPr lang="en-US"/>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78755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2/5/2026</a:t>
            </a:fld>
            <a:endParaRPr lang="en-US"/>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402796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2/5/2026</a:t>
            </a:fld>
            <a:endParaRPr lang="en-US"/>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743233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2/5/2026</a:t>
            </a:fld>
            <a:endParaRPr lang="en-US"/>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1235612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2/5/2026</a:t>
            </a:fld>
            <a:endParaRPr lang="en-US"/>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a:p>
        </p:txBody>
      </p:sp>
    </p:spTree>
    <p:extLst>
      <p:ext uri="{BB962C8B-B14F-4D97-AF65-F5344CB8AC3E}">
        <p14:creationId xmlns:p14="http://schemas.microsoft.com/office/powerpoint/2010/main" val="3812171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2/5/2026</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8860201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A8DDC302-DBEC-4742-B54B-5E9AAFE96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430001" cy="6858000"/>
          </a:xfrm>
          <a:custGeom>
            <a:avLst/>
            <a:gdLst>
              <a:gd name="connsiteX0" fmla="*/ 0 w 11430001"/>
              <a:gd name="connsiteY0" fmla="*/ 0 h 6858000"/>
              <a:gd name="connsiteX1" fmla="*/ 5330522 w 11430001"/>
              <a:gd name="connsiteY1" fmla="*/ 0 h 6858000"/>
              <a:gd name="connsiteX2" fmla="*/ 5334002 w 11430001"/>
              <a:gd name="connsiteY2" fmla="*/ 0 h 6858000"/>
              <a:gd name="connsiteX3" fmla="*/ 5334002 w 11430001"/>
              <a:gd name="connsiteY3" fmla="*/ 762270 h 6858000"/>
              <a:gd name="connsiteX4" fmla="*/ 11430001 w 11430001"/>
              <a:gd name="connsiteY4" fmla="*/ 762270 h 6858000"/>
              <a:gd name="connsiteX5" fmla="*/ 11430001 w 11430001"/>
              <a:gd name="connsiteY5" fmla="*/ 6094807 h 6858000"/>
              <a:gd name="connsiteX6" fmla="*/ 5330522 w 11430001"/>
              <a:gd name="connsiteY6" fmla="*/ 6094807 h 6858000"/>
              <a:gd name="connsiteX7" fmla="*/ 5330522 w 11430001"/>
              <a:gd name="connsiteY7" fmla="*/ 6858000 h 6858000"/>
              <a:gd name="connsiteX8" fmla="*/ 0 w 11430001"/>
              <a:gd name="connsiteY8" fmla="*/ 6858000 h 6858000"/>
              <a:gd name="connsiteX9" fmla="*/ 0 w 11430001"/>
              <a:gd name="connsiteY9" fmla="*/ 60948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01" h="6858000">
                <a:moveTo>
                  <a:pt x="0" y="0"/>
                </a:moveTo>
                <a:lnTo>
                  <a:pt x="5330522" y="0"/>
                </a:lnTo>
                <a:lnTo>
                  <a:pt x="5334002" y="0"/>
                </a:lnTo>
                <a:lnTo>
                  <a:pt x="5334002" y="762270"/>
                </a:lnTo>
                <a:lnTo>
                  <a:pt x="11430001" y="762270"/>
                </a:lnTo>
                <a:lnTo>
                  <a:pt x="11430001" y="6094807"/>
                </a:lnTo>
                <a:lnTo>
                  <a:pt x="5330522" y="6094807"/>
                </a:lnTo>
                <a:lnTo>
                  <a:pt x="5330522" y="6858000"/>
                </a:lnTo>
                <a:lnTo>
                  <a:pt x="0" y="6858000"/>
                </a:lnTo>
                <a:lnTo>
                  <a:pt x="0" y="6094807"/>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6E72CEA-F5FC-2481-32B5-5104D8E0A58F}"/>
              </a:ext>
            </a:extLst>
          </p:cNvPr>
          <p:cNvSpPr>
            <a:spLocks noGrp="1"/>
          </p:cNvSpPr>
          <p:nvPr>
            <p:ph type="ctrTitle"/>
          </p:nvPr>
        </p:nvSpPr>
        <p:spPr>
          <a:xfrm>
            <a:off x="6082616" y="1517904"/>
            <a:ext cx="4579288" cy="2796945"/>
          </a:xfrm>
        </p:spPr>
        <p:txBody>
          <a:bodyPr>
            <a:normAutofit/>
          </a:bodyPr>
          <a:lstStyle/>
          <a:p>
            <a:pPr algn="l"/>
            <a:r>
              <a:rPr lang="en-US" dirty="0"/>
              <a:t>Part I: What is the IRB?</a:t>
            </a:r>
          </a:p>
        </p:txBody>
      </p:sp>
      <p:sp>
        <p:nvSpPr>
          <p:cNvPr id="3" name="Subtitle 2">
            <a:extLst>
              <a:ext uri="{FF2B5EF4-FFF2-40B4-BE49-F238E27FC236}">
                <a16:creationId xmlns:a16="http://schemas.microsoft.com/office/drawing/2014/main" id="{4E2D5484-C3B4-C027-2F3C-4C0D80FC5A60}"/>
              </a:ext>
            </a:extLst>
          </p:cNvPr>
          <p:cNvSpPr>
            <a:spLocks noGrp="1"/>
          </p:cNvSpPr>
          <p:nvPr>
            <p:ph type="subTitle" idx="1"/>
          </p:nvPr>
        </p:nvSpPr>
        <p:spPr>
          <a:xfrm>
            <a:off x="6082616" y="4570807"/>
            <a:ext cx="4579288" cy="942889"/>
          </a:xfrm>
        </p:spPr>
        <p:txBody>
          <a:bodyPr>
            <a:normAutofit/>
          </a:bodyPr>
          <a:lstStyle/>
          <a:p>
            <a:pPr algn="l">
              <a:lnSpc>
                <a:spcPct val="95000"/>
              </a:lnSpc>
            </a:pPr>
            <a:r>
              <a:rPr lang="en-US" sz="1300" dirty="0"/>
              <a:t>Diana Floegel, MLIS, PhD</a:t>
            </a:r>
          </a:p>
          <a:p>
            <a:pPr algn="l">
              <a:lnSpc>
                <a:spcPct val="95000"/>
              </a:lnSpc>
            </a:pPr>
            <a:r>
              <a:rPr lang="en-US" sz="1300" dirty="0"/>
              <a:t>Senior Regulatory Analyst &amp; Chair</a:t>
            </a:r>
          </a:p>
          <a:p>
            <a:pPr algn="l">
              <a:lnSpc>
                <a:spcPct val="95000"/>
              </a:lnSpc>
            </a:pPr>
            <a:r>
              <a:rPr lang="en-US" sz="1300" dirty="0"/>
              <a:t>floegeld@upenn.edu</a:t>
            </a:r>
          </a:p>
        </p:txBody>
      </p:sp>
      <p:pic>
        <p:nvPicPr>
          <p:cNvPr id="4" name="Picture 3">
            <a:extLst>
              <a:ext uri="{FF2B5EF4-FFF2-40B4-BE49-F238E27FC236}">
                <a16:creationId xmlns:a16="http://schemas.microsoft.com/office/drawing/2014/main" id="{D7316661-1C2F-1DC7-4848-FC5065386F5E}"/>
              </a:ext>
            </a:extLst>
          </p:cNvPr>
          <p:cNvPicPr>
            <a:picLocks noChangeAspect="1"/>
          </p:cNvPicPr>
          <p:nvPr/>
        </p:nvPicPr>
        <p:blipFill rotWithShape="1">
          <a:blip r:embed="rId2"/>
          <a:srcRect l="18691" r="21649" b="1"/>
          <a:stretch/>
        </p:blipFill>
        <p:spPr>
          <a:xfrm>
            <a:off x="20" y="758953"/>
            <a:ext cx="5327883" cy="5335854"/>
          </a:xfrm>
          <a:prstGeom prst="rect">
            <a:avLst/>
          </a:prstGeom>
        </p:spPr>
      </p:pic>
    </p:spTree>
    <p:extLst>
      <p:ext uri="{BB962C8B-B14F-4D97-AF65-F5344CB8AC3E}">
        <p14:creationId xmlns:p14="http://schemas.microsoft.com/office/powerpoint/2010/main" val="2039690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E2492-2050-9684-FD30-8F347DC34ED6}"/>
              </a:ext>
            </a:extLst>
          </p:cNvPr>
          <p:cNvSpPr>
            <a:spLocks noGrp="1"/>
          </p:cNvSpPr>
          <p:nvPr>
            <p:ph type="title"/>
          </p:nvPr>
        </p:nvSpPr>
        <p:spPr/>
        <p:txBody>
          <a:bodyPr/>
          <a:lstStyle/>
          <a:p>
            <a:r>
              <a:rPr lang="en-US" dirty="0"/>
              <a:t>Institutional Review Board</a:t>
            </a:r>
          </a:p>
        </p:txBody>
      </p:sp>
      <p:sp>
        <p:nvSpPr>
          <p:cNvPr id="3" name="Content Placeholder 2">
            <a:extLst>
              <a:ext uri="{FF2B5EF4-FFF2-40B4-BE49-F238E27FC236}">
                <a16:creationId xmlns:a16="http://schemas.microsoft.com/office/drawing/2014/main" id="{25C9FD8A-BC01-1360-9511-5967B5215088}"/>
              </a:ext>
            </a:extLst>
          </p:cNvPr>
          <p:cNvSpPr>
            <a:spLocks noGrp="1"/>
          </p:cNvSpPr>
          <p:nvPr>
            <p:ph idx="1"/>
          </p:nvPr>
        </p:nvSpPr>
        <p:spPr/>
        <p:txBody>
          <a:bodyPr/>
          <a:lstStyle/>
          <a:p>
            <a:r>
              <a:rPr lang="en-US" dirty="0"/>
              <a:t>Reviews research protocols for ethical compliance</a:t>
            </a:r>
          </a:p>
          <a:p>
            <a:r>
              <a:rPr lang="en-US" dirty="0"/>
              <a:t>Chief concerns</a:t>
            </a:r>
          </a:p>
          <a:p>
            <a:pPr lvl="1"/>
            <a:r>
              <a:rPr lang="en-US" dirty="0"/>
              <a:t>Safety and welfare</a:t>
            </a:r>
          </a:p>
          <a:p>
            <a:pPr lvl="1"/>
            <a:r>
              <a:rPr lang="en-US" dirty="0"/>
              <a:t>Upholding the rights of research participants</a:t>
            </a:r>
          </a:p>
          <a:p>
            <a:pPr lvl="1"/>
            <a:r>
              <a:rPr lang="en-US" dirty="0"/>
              <a:t>Probability and level of risk</a:t>
            </a:r>
          </a:p>
        </p:txBody>
      </p:sp>
    </p:spTree>
    <p:extLst>
      <p:ext uri="{BB962C8B-B14F-4D97-AF65-F5344CB8AC3E}">
        <p14:creationId xmlns:p14="http://schemas.microsoft.com/office/powerpoint/2010/main" val="305803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473987D-71F2-7139-C5E9-E31AE8C77304}"/>
              </a:ext>
            </a:extLst>
          </p:cNvPr>
          <p:cNvGrpSpPr/>
          <p:nvPr/>
        </p:nvGrpSpPr>
        <p:grpSpPr>
          <a:xfrm>
            <a:off x="585554" y="1089309"/>
            <a:ext cx="10949222" cy="5601582"/>
            <a:chOff x="1227244" y="1082993"/>
            <a:chExt cx="10949222" cy="5601582"/>
          </a:xfrm>
        </p:grpSpPr>
        <p:grpSp>
          <p:nvGrpSpPr>
            <p:cNvPr id="3" name="Group 2">
              <a:extLst>
                <a:ext uri="{FF2B5EF4-FFF2-40B4-BE49-F238E27FC236}">
                  <a16:creationId xmlns:a16="http://schemas.microsoft.com/office/drawing/2014/main" id="{5406572F-B2A7-1B51-3E7A-945385A5AC7B}"/>
                </a:ext>
              </a:extLst>
            </p:cNvPr>
            <p:cNvGrpSpPr/>
            <p:nvPr/>
          </p:nvGrpSpPr>
          <p:grpSpPr>
            <a:xfrm>
              <a:off x="1227244" y="1082993"/>
              <a:ext cx="10949222" cy="4552948"/>
              <a:chOff x="1227244" y="1082993"/>
              <a:chExt cx="10949222" cy="4552948"/>
            </a:xfrm>
          </p:grpSpPr>
          <p:grpSp>
            <p:nvGrpSpPr>
              <p:cNvPr id="6" name="Group 5">
                <a:extLst>
                  <a:ext uri="{FF2B5EF4-FFF2-40B4-BE49-F238E27FC236}">
                    <a16:creationId xmlns:a16="http://schemas.microsoft.com/office/drawing/2014/main" id="{05D39E76-5ECB-FEDE-886F-77E261C97E3F}"/>
                  </a:ext>
                </a:extLst>
              </p:cNvPr>
              <p:cNvGrpSpPr/>
              <p:nvPr/>
            </p:nvGrpSpPr>
            <p:grpSpPr>
              <a:xfrm>
                <a:off x="1227244" y="1082993"/>
                <a:ext cx="10848758" cy="4552948"/>
                <a:chOff x="1227244" y="1082993"/>
                <a:chExt cx="10848758" cy="4552948"/>
              </a:xfrm>
            </p:grpSpPr>
            <p:grpSp>
              <p:nvGrpSpPr>
                <p:cNvPr id="9" name="Group 8">
                  <a:extLst>
                    <a:ext uri="{FF2B5EF4-FFF2-40B4-BE49-F238E27FC236}">
                      <a16:creationId xmlns:a16="http://schemas.microsoft.com/office/drawing/2014/main" id="{1E07E28A-4E63-A543-1061-1C3777B5B2EA}"/>
                    </a:ext>
                  </a:extLst>
                </p:cNvPr>
                <p:cNvGrpSpPr/>
                <p:nvPr/>
              </p:nvGrpSpPr>
              <p:grpSpPr>
                <a:xfrm>
                  <a:off x="1227244" y="1082993"/>
                  <a:ext cx="10848758" cy="4552948"/>
                  <a:chOff x="1227244" y="1082993"/>
                  <a:chExt cx="10848758" cy="4552948"/>
                </a:xfrm>
              </p:grpSpPr>
              <p:grpSp>
                <p:nvGrpSpPr>
                  <p:cNvPr id="11" name="Group 10">
                    <a:extLst>
                      <a:ext uri="{FF2B5EF4-FFF2-40B4-BE49-F238E27FC236}">
                        <a16:creationId xmlns:a16="http://schemas.microsoft.com/office/drawing/2014/main" id="{F3F3DB2E-14E5-A48C-AB1A-C8ECE215B715}"/>
                      </a:ext>
                    </a:extLst>
                  </p:cNvPr>
                  <p:cNvGrpSpPr/>
                  <p:nvPr/>
                </p:nvGrpSpPr>
                <p:grpSpPr>
                  <a:xfrm>
                    <a:off x="1227244" y="1082993"/>
                    <a:ext cx="10848758" cy="4552948"/>
                    <a:chOff x="1379534" y="1103313"/>
                    <a:chExt cx="10848758" cy="4552948"/>
                  </a:xfrm>
                </p:grpSpPr>
                <p:sp>
                  <p:nvSpPr>
                    <p:cNvPr id="13" name="Text Box 2">
                      <a:extLst>
                        <a:ext uri="{FF2B5EF4-FFF2-40B4-BE49-F238E27FC236}">
                          <a16:creationId xmlns:a16="http://schemas.microsoft.com/office/drawing/2014/main" id="{551D9AD2-7441-A58F-11CC-1676D7876A2F}"/>
                        </a:ext>
                      </a:extLst>
                    </p:cNvPr>
                    <p:cNvSpPr txBox="1">
                      <a:spLocks noChangeArrowheads="1"/>
                    </p:cNvSpPr>
                    <p:nvPr/>
                  </p:nvSpPr>
                  <p:spPr bwMode="auto">
                    <a:xfrm>
                      <a:off x="2092324" y="3717926"/>
                      <a:ext cx="9632316" cy="276999"/>
                    </a:xfrm>
                    <a:prstGeom prst="rect">
                      <a:avLst/>
                    </a:prstGeom>
                    <a:noFill/>
                    <a:ln w="9525">
                      <a:noFill/>
                      <a:miter lim="800000"/>
                      <a:headEnd/>
                      <a:tailEnd/>
                    </a:ln>
                  </p:spPr>
                  <p:txBody>
                    <a:bodyPr wrap="square">
                      <a:spAutoFit/>
                    </a:bodyPr>
                    <a:lstStyle/>
                    <a:p>
                      <a:pPr eaLnBrk="0" fontAlgn="base" hangingPunct="0">
                        <a:spcBef>
                          <a:spcPct val="0"/>
                        </a:spcBef>
                        <a:spcAft>
                          <a:spcPct val="0"/>
                        </a:spcAft>
                        <a:tabLst>
                          <a:tab pos="914400" algn="ctr"/>
                          <a:tab pos="1663700" algn="ctr"/>
                          <a:tab pos="2463800" algn="ctr"/>
                          <a:tab pos="3200400" algn="ctr"/>
                          <a:tab pos="3949700" algn="ctr"/>
                          <a:tab pos="4749800" algn="ctr"/>
                          <a:tab pos="5486400" algn="ctr"/>
                          <a:tab pos="6235700" algn="ctr"/>
                          <a:tab pos="7035800" algn="ctr"/>
                          <a:tab pos="7772400" algn="ctr"/>
                          <a:tab pos="8462963" algn="ctr"/>
                          <a:tab pos="9144000" algn="ctr"/>
                        </a:tabLst>
                      </a:pPr>
                      <a:r>
                        <a:rPr lang="en-US" sz="1200" dirty="0">
                          <a:latin typeface="+mj-lt"/>
                        </a:rPr>
                        <a:t>1900	1910	1920	1930	1940	1950	1960	1970	1980	1990	2000	2010	2020</a:t>
                      </a:r>
                    </a:p>
                  </p:txBody>
                </p:sp>
                <p:grpSp>
                  <p:nvGrpSpPr>
                    <p:cNvPr id="14" name="Group 3">
                      <a:extLst>
                        <a:ext uri="{FF2B5EF4-FFF2-40B4-BE49-F238E27FC236}">
                          <a16:creationId xmlns:a16="http://schemas.microsoft.com/office/drawing/2014/main" id="{893F490A-FE12-4C2D-4212-2D39541A13B7}"/>
                        </a:ext>
                      </a:extLst>
                    </p:cNvPr>
                    <p:cNvGrpSpPr>
                      <a:grpSpLocks/>
                    </p:cNvGrpSpPr>
                    <p:nvPr/>
                  </p:nvGrpSpPr>
                  <p:grpSpPr bwMode="auto">
                    <a:xfrm>
                      <a:off x="4891089" y="3944936"/>
                      <a:ext cx="2922588" cy="1711325"/>
                      <a:chOff x="2121" y="2485"/>
                      <a:chExt cx="1841" cy="1078"/>
                    </a:xfrm>
                  </p:grpSpPr>
                  <p:sp>
                    <p:nvSpPr>
                      <p:cNvPr id="72" name="Text Box 4">
                        <a:extLst>
                          <a:ext uri="{FF2B5EF4-FFF2-40B4-BE49-F238E27FC236}">
                            <a16:creationId xmlns:a16="http://schemas.microsoft.com/office/drawing/2014/main" id="{52F241F3-44B9-01A4-A28D-9DCE6BF809DB}"/>
                          </a:ext>
                        </a:extLst>
                      </p:cNvPr>
                      <p:cNvSpPr txBox="1">
                        <a:spLocks noChangeArrowheads="1"/>
                      </p:cNvSpPr>
                      <p:nvPr/>
                    </p:nvSpPr>
                    <p:spPr bwMode="auto">
                      <a:xfrm>
                        <a:off x="2553" y="3195"/>
                        <a:ext cx="826" cy="368"/>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tabLst>
                            <a:tab pos="1422400" algn="ctr"/>
                            <a:tab pos="3995738" algn="l"/>
                          </a:tabLst>
                        </a:pPr>
                        <a:r>
                          <a:rPr lang="en-US" sz="1600" b="1" dirty="0">
                            <a:solidFill>
                              <a:schemeClr val="accent2">
                                <a:lumMod val="75000"/>
                              </a:schemeClr>
                            </a:solidFill>
                            <a:latin typeface="+mj-lt"/>
                          </a:rPr>
                          <a:t>Tuskegee </a:t>
                        </a:r>
                      </a:p>
                      <a:p>
                        <a:pPr algn="ctr" eaLnBrk="0" fontAlgn="base" hangingPunct="0">
                          <a:spcBef>
                            <a:spcPct val="0"/>
                          </a:spcBef>
                          <a:spcAft>
                            <a:spcPct val="0"/>
                          </a:spcAft>
                          <a:tabLst>
                            <a:tab pos="1422400" algn="ctr"/>
                            <a:tab pos="3995738" algn="l"/>
                          </a:tabLst>
                        </a:pPr>
                        <a:r>
                          <a:rPr lang="en-US" sz="1600" dirty="0">
                            <a:solidFill>
                              <a:schemeClr val="accent2">
                                <a:lumMod val="75000"/>
                              </a:schemeClr>
                            </a:solidFill>
                            <a:latin typeface="+mj-lt"/>
                          </a:rPr>
                          <a:t>(1932-1972)</a:t>
                        </a:r>
                        <a:endParaRPr lang="en-US" sz="1600" b="1" dirty="0">
                          <a:solidFill>
                            <a:schemeClr val="accent2">
                              <a:lumMod val="75000"/>
                            </a:schemeClr>
                          </a:solidFill>
                          <a:latin typeface="+mj-lt"/>
                        </a:endParaRPr>
                      </a:p>
                    </p:txBody>
                  </p:sp>
                  <p:sp>
                    <p:nvSpPr>
                      <p:cNvPr id="73" name="AutoShape 5">
                        <a:extLst>
                          <a:ext uri="{FF2B5EF4-FFF2-40B4-BE49-F238E27FC236}">
                            <a16:creationId xmlns:a16="http://schemas.microsoft.com/office/drawing/2014/main" id="{5E6260C0-72EA-0F96-F73A-4855C4CFF6A1}"/>
                          </a:ext>
                        </a:extLst>
                      </p:cNvPr>
                      <p:cNvSpPr>
                        <a:spLocks/>
                      </p:cNvSpPr>
                      <p:nvPr/>
                    </p:nvSpPr>
                    <p:spPr bwMode="auto">
                      <a:xfrm rot="5400000">
                        <a:off x="2688" y="1918"/>
                        <a:ext cx="707" cy="1841"/>
                      </a:xfrm>
                      <a:prstGeom prst="rightBrace">
                        <a:avLst>
                          <a:gd name="adj1" fmla="val 108559"/>
                          <a:gd name="adj2" fmla="val 50000"/>
                        </a:avLst>
                      </a:prstGeom>
                      <a:noFill/>
                      <a:ln w="9525">
                        <a:solidFill>
                          <a:schemeClr val="bg2">
                            <a:lumMod val="50000"/>
                          </a:schemeClr>
                        </a:solidFill>
                        <a:round/>
                        <a:headEnd/>
                        <a:tailEnd/>
                      </a:ln>
                    </p:spPr>
                    <p:txBody>
                      <a:bodyPr wrap="none" anchor="ctr"/>
                      <a:lstStyle/>
                      <a:p>
                        <a:pPr eaLnBrk="0" fontAlgn="base" hangingPunct="0">
                          <a:spcBef>
                            <a:spcPct val="0"/>
                          </a:spcBef>
                          <a:spcAft>
                            <a:spcPct val="0"/>
                          </a:spcAft>
                        </a:pPr>
                        <a:endParaRPr lang="en-US">
                          <a:solidFill>
                            <a:srgbClr val="C00000"/>
                          </a:solidFill>
                          <a:latin typeface="+mj-lt"/>
                        </a:endParaRPr>
                      </a:p>
                    </p:txBody>
                  </p:sp>
                </p:grpSp>
                <p:sp>
                  <p:nvSpPr>
                    <p:cNvPr id="15" name="Line 7">
                      <a:extLst>
                        <a:ext uri="{FF2B5EF4-FFF2-40B4-BE49-F238E27FC236}">
                          <a16:creationId xmlns:a16="http://schemas.microsoft.com/office/drawing/2014/main" id="{A05999AC-3BF7-BA1A-A81B-44D8F4E5C6BB}"/>
                        </a:ext>
                      </a:extLst>
                    </p:cNvPr>
                    <p:cNvSpPr>
                      <a:spLocks noChangeShapeType="1"/>
                    </p:cNvSpPr>
                    <p:nvPr/>
                  </p:nvSpPr>
                  <p:spPr bwMode="auto">
                    <a:xfrm>
                      <a:off x="2247899" y="3529013"/>
                      <a:ext cx="9385267" cy="4762"/>
                    </a:xfrm>
                    <a:prstGeom prst="line">
                      <a:avLst/>
                    </a:prstGeom>
                    <a:noFill/>
                    <a:ln w="38100">
                      <a:solidFill>
                        <a:schemeClr val="tx1"/>
                      </a:solidFill>
                      <a:round/>
                      <a:headEnd/>
                      <a:tailEnd/>
                    </a:ln>
                  </p:spPr>
                  <p:txBody>
                    <a:bodyPr wrap="none" anchor="ctr"/>
                    <a:lstStyle/>
                    <a:p>
                      <a:pPr eaLnBrk="0" fontAlgn="base" hangingPunct="0">
                        <a:spcBef>
                          <a:spcPct val="0"/>
                        </a:spcBef>
                        <a:spcAft>
                          <a:spcPct val="0"/>
                        </a:spcAft>
                      </a:pPr>
                      <a:endParaRPr lang="en-US">
                        <a:solidFill>
                          <a:srgbClr val="000000"/>
                        </a:solidFill>
                        <a:latin typeface="+mj-lt"/>
                      </a:endParaRPr>
                    </a:p>
                  </p:txBody>
                </p:sp>
                <p:sp>
                  <p:nvSpPr>
                    <p:cNvPr id="16" name="Line 8">
                      <a:extLst>
                        <a:ext uri="{FF2B5EF4-FFF2-40B4-BE49-F238E27FC236}">
                          <a16:creationId xmlns:a16="http://schemas.microsoft.com/office/drawing/2014/main" id="{89066F74-8528-DD3D-7237-8B2122C8E572}"/>
                        </a:ext>
                      </a:extLst>
                    </p:cNvPr>
                    <p:cNvSpPr>
                      <a:spLocks noChangeShapeType="1"/>
                    </p:cNvSpPr>
                    <p:nvPr/>
                  </p:nvSpPr>
                  <p:spPr bwMode="auto">
                    <a:xfrm>
                      <a:off x="2336800" y="3313113"/>
                      <a:ext cx="0" cy="419100"/>
                    </a:xfrm>
                    <a:prstGeom prst="line">
                      <a:avLst/>
                    </a:prstGeom>
                    <a:no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000000"/>
                        </a:solidFill>
                        <a:latin typeface="+mj-lt"/>
                      </a:endParaRPr>
                    </a:p>
                  </p:txBody>
                </p:sp>
                <p:sp>
                  <p:nvSpPr>
                    <p:cNvPr id="17" name="Line 9">
                      <a:extLst>
                        <a:ext uri="{FF2B5EF4-FFF2-40B4-BE49-F238E27FC236}">
                          <a16:creationId xmlns:a16="http://schemas.microsoft.com/office/drawing/2014/main" id="{E9987458-75F6-B76D-001A-8D9DBB62D837}"/>
                        </a:ext>
                      </a:extLst>
                    </p:cNvPr>
                    <p:cNvSpPr>
                      <a:spLocks noChangeShapeType="1"/>
                    </p:cNvSpPr>
                    <p:nvPr/>
                  </p:nvSpPr>
                  <p:spPr bwMode="auto">
                    <a:xfrm>
                      <a:off x="3098800" y="3313113"/>
                      <a:ext cx="0" cy="419100"/>
                    </a:xfrm>
                    <a:prstGeom prst="line">
                      <a:avLst/>
                    </a:prstGeom>
                    <a:no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000000"/>
                        </a:solidFill>
                        <a:latin typeface="+mj-lt"/>
                      </a:endParaRPr>
                    </a:p>
                  </p:txBody>
                </p:sp>
                <p:sp>
                  <p:nvSpPr>
                    <p:cNvPr id="18" name="Line 10">
                      <a:extLst>
                        <a:ext uri="{FF2B5EF4-FFF2-40B4-BE49-F238E27FC236}">
                          <a16:creationId xmlns:a16="http://schemas.microsoft.com/office/drawing/2014/main" id="{D0F39943-3DCB-A2CB-B589-5EFB6B3AF643}"/>
                        </a:ext>
                      </a:extLst>
                    </p:cNvPr>
                    <p:cNvSpPr>
                      <a:spLocks noChangeShapeType="1"/>
                    </p:cNvSpPr>
                    <p:nvPr/>
                  </p:nvSpPr>
                  <p:spPr bwMode="auto">
                    <a:xfrm>
                      <a:off x="3098800" y="3313113"/>
                      <a:ext cx="0" cy="419100"/>
                    </a:xfrm>
                    <a:prstGeom prst="line">
                      <a:avLst/>
                    </a:prstGeom>
                    <a:no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000000"/>
                        </a:solidFill>
                        <a:latin typeface="+mj-lt"/>
                      </a:endParaRPr>
                    </a:p>
                  </p:txBody>
                </p:sp>
                <p:sp>
                  <p:nvSpPr>
                    <p:cNvPr id="19" name="Line 11">
                      <a:extLst>
                        <a:ext uri="{FF2B5EF4-FFF2-40B4-BE49-F238E27FC236}">
                          <a16:creationId xmlns:a16="http://schemas.microsoft.com/office/drawing/2014/main" id="{38073A92-D799-60EA-FDC1-B6991ADA8445}"/>
                        </a:ext>
                      </a:extLst>
                    </p:cNvPr>
                    <p:cNvSpPr>
                      <a:spLocks noChangeShapeType="1"/>
                    </p:cNvSpPr>
                    <p:nvPr/>
                  </p:nvSpPr>
                  <p:spPr bwMode="auto">
                    <a:xfrm>
                      <a:off x="3860800" y="3313113"/>
                      <a:ext cx="0" cy="419100"/>
                    </a:xfrm>
                    <a:prstGeom prst="line">
                      <a:avLst/>
                    </a:prstGeom>
                    <a:no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000000"/>
                        </a:solidFill>
                        <a:latin typeface="+mj-lt"/>
                      </a:endParaRPr>
                    </a:p>
                  </p:txBody>
                </p:sp>
                <p:sp>
                  <p:nvSpPr>
                    <p:cNvPr id="20" name="Line 12">
                      <a:extLst>
                        <a:ext uri="{FF2B5EF4-FFF2-40B4-BE49-F238E27FC236}">
                          <a16:creationId xmlns:a16="http://schemas.microsoft.com/office/drawing/2014/main" id="{A2BAD7D9-8DCA-9285-C124-5F84D779249B}"/>
                        </a:ext>
                      </a:extLst>
                    </p:cNvPr>
                    <p:cNvSpPr>
                      <a:spLocks noChangeShapeType="1"/>
                    </p:cNvSpPr>
                    <p:nvPr/>
                  </p:nvSpPr>
                  <p:spPr bwMode="auto">
                    <a:xfrm>
                      <a:off x="3860800" y="3313113"/>
                      <a:ext cx="0" cy="419100"/>
                    </a:xfrm>
                    <a:prstGeom prst="line">
                      <a:avLst/>
                    </a:prstGeom>
                    <a:no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000000"/>
                        </a:solidFill>
                        <a:latin typeface="+mj-lt"/>
                      </a:endParaRPr>
                    </a:p>
                  </p:txBody>
                </p:sp>
                <p:sp>
                  <p:nvSpPr>
                    <p:cNvPr id="21" name="Line 13">
                      <a:extLst>
                        <a:ext uri="{FF2B5EF4-FFF2-40B4-BE49-F238E27FC236}">
                          <a16:creationId xmlns:a16="http://schemas.microsoft.com/office/drawing/2014/main" id="{164B3381-9E4D-7D75-5E7D-E592885F1425}"/>
                        </a:ext>
                      </a:extLst>
                    </p:cNvPr>
                    <p:cNvSpPr>
                      <a:spLocks noChangeShapeType="1"/>
                    </p:cNvSpPr>
                    <p:nvPr/>
                  </p:nvSpPr>
                  <p:spPr bwMode="auto">
                    <a:xfrm>
                      <a:off x="4622800" y="3313113"/>
                      <a:ext cx="0" cy="419100"/>
                    </a:xfrm>
                    <a:prstGeom prst="line">
                      <a:avLst/>
                    </a:prstGeom>
                    <a:no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000000"/>
                        </a:solidFill>
                        <a:latin typeface="+mj-lt"/>
                      </a:endParaRPr>
                    </a:p>
                  </p:txBody>
                </p:sp>
                <p:sp>
                  <p:nvSpPr>
                    <p:cNvPr id="22" name="Line 14">
                      <a:extLst>
                        <a:ext uri="{FF2B5EF4-FFF2-40B4-BE49-F238E27FC236}">
                          <a16:creationId xmlns:a16="http://schemas.microsoft.com/office/drawing/2014/main" id="{9C2B5817-3DFB-64D8-1015-5AD8F75E5AB2}"/>
                        </a:ext>
                      </a:extLst>
                    </p:cNvPr>
                    <p:cNvSpPr>
                      <a:spLocks noChangeShapeType="1"/>
                    </p:cNvSpPr>
                    <p:nvPr/>
                  </p:nvSpPr>
                  <p:spPr bwMode="auto">
                    <a:xfrm>
                      <a:off x="4622800" y="3313113"/>
                      <a:ext cx="0" cy="419100"/>
                    </a:xfrm>
                    <a:prstGeom prst="line">
                      <a:avLst/>
                    </a:prstGeom>
                    <a:no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000000"/>
                        </a:solidFill>
                        <a:latin typeface="+mj-lt"/>
                      </a:endParaRPr>
                    </a:p>
                  </p:txBody>
                </p:sp>
                <p:sp>
                  <p:nvSpPr>
                    <p:cNvPr id="23" name="Line 15">
                      <a:extLst>
                        <a:ext uri="{FF2B5EF4-FFF2-40B4-BE49-F238E27FC236}">
                          <a16:creationId xmlns:a16="http://schemas.microsoft.com/office/drawing/2014/main" id="{FA478A37-BB1B-3F87-61A6-FDE752D90150}"/>
                        </a:ext>
                      </a:extLst>
                    </p:cNvPr>
                    <p:cNvSpPr>
                      <a:spLocks noChangeShapeType="1"/>
                    </p:cNvSpPr>
                    <p:nvPr/>
                  </p:nvSpPr>
                  <p:spPr bwMode="auto">
                    <a:xfrm>
                      <a:off x="5384800" y="3313113"/>
                      <a:ext cx="0" cy="419100"/>
                    </a:xfrm>
                    <a:prstGeom prst="line">
                      <a:avLst/>
                    </a:prstGeom>
                    <a:no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000000"/>
                        </a:solidFill>
                        <a:latin typeface="+mj-lt"/>
                      </a:endParaRPr>
                    </a:p>
                  </p:txBody>
                </p:sp>
                <p:sp>
                  <p:nvSpPr>
                    <p:cNvPr id="24" name="Line 16">
                      <a:extLst>
                        <a:ext uri="{FF2B5EF4-FFF2-40B4-BE49-F238E27FC236}">
                          <a16:creationId xmlns:a16="http://schemas.microsoft.com/office/drawing/2014/main" id="{E747283D-F179-BB30-5E8C-1EFA4B981B0D}"/>
                        </a:ext>
                      </a:extLst>
                    </p:cNvPr>
                    <p:cNvSpPr>
                      <a:spLocks noChangeShapeType="1"/>
                    </p:cNvSpPr>
                    <p:nvPr/>
                  </p:nvSpPr>
                  <p:spPr bwMode="auto">
                    <a:xfrm>
                      <a:off x="5384800" y="3313113"/>
                      <a:ext cx="0" cy="419100"/>
                    </a:xfrm>
                    <a:prstGeom prst="line">
                      <a:avLst/>
                    </a:prstGeom>
                    <a:no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000000"/>
                        </a:solidFill>
                        <a:latin typeface="+mj-lt"/>
                      </a:endParaRPr>
                    </a:p>
                  </p:txBody>
                </p:sp>
                <p:sp>
                  <p:nvSpPr>
                    <p:cNvPr id="25" name="Line 17">
                      <a:extLst>
                        <a:ext uri="{FF2B5EF4-FFF2-40B4-BE49-F238E27FC236}">
                          <a16:creationId xmlns:a16="http://schemas.microsoft.com/office/drawing/2014/main" id="{B26BAC4C-B4C5-389C-242F-097EDD05075F}"/>
                        </a:ext>
                      </a:extLst>
                    </p:cNvPr>
                    <p:cNvSpPr>
                      <a:spLocks noChangeShapeType="1"/>
                    </p:cNvSpPr>
                    <p:nvPr/>
                  </p:nvSpPr>
                  <p:spPr bwMode="auto">
                    <a:xfrm>
                      <a:off x="6146800" y="3313113"/>
                      <a:ext cx="0" cy="419100"/>
                    </a:xfrm>
                    <a:prstGeom prst="line">
                      <a:avLst/>
                    </a:prstGeom>
                    <a:no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000000"/>
                        </a:solidFill>
                        <a:latin typeface="+mj-lt"/>
                      </a:endParaRPr>
                    </a:p>
                  </p:txBody>
                </p:sp>
                <p:sp>
                  <p:nvSpPr>
                    <p:cNvPr id="26" name="Line 18">
                      <a:extLst>
                        <a:ext uri="{FF2B5EF4-FFF2-40B4-BE49-F238E27FC236}">
                          <a16:creationId xmlns:a16="http://schemas.microsoft.com/office/drawing/2014/main" id="{CF82A265-D933-F42A-A58B-57EA642D9A8E}"/>
                        </a:ext>
                      </a:extLst>
                    </p:cNvPr>
                    <p:cNvSpPr>
                      <a:spLocks noChangeShapeType="1"/>
                    </p:cNvSpPr>
                    <p:nvPr/>
                  </p:nvSpPr>
                  <p:spPr bwMode="auto">
                    <a:xfrm>
                      <a:off x="6146800" y="3313113"/>
                      <a:ext cx="0" cy="419100"/>
                    </a:xfrm>
                    <a:prstGeom prst="line">
                      <a:avLst/>
                    </a:prstGeom>
                    <a:no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000000"/>
                        </a:solidFill>
                        <a:latin typeface="+mj-lt"/>
                      </a:endParaRPr>
                    </a:p>
                  </p:txBody>
                </p:sp>
                <p:sp>
                  <p:nvSpPr>
                    <p:cNvPr id="27" name="Line 19">
                      <a:extLst>
                        <a:ext uri="{FF2B5EF4-FFF2-40B4-BE49-F238E27FC236}">
                          <a16:creationId xmlns:a16="http://schemas.microsoft.com/office/drawing/2014/main" id="{49F03979-D0E1-8BC1-A7E9-C2721E80DE23}"/>
                        </a:ext>
                      </a:extLst>
                    </p:cNvPr>
                    <p:cNvSpPr>
                      <a:spLocks noChangeShapeType="1"/>
                    </p:cNvSpPr>
                    <p:nvPr/>
                  </p:nvSpPr>
                  <p:spPr bwMode="auto">
                    <a:xfrm>
                      <a:off x="6908800" y="3313113"/>
                      <a:ext cx="0" cy="419100"/>
                    </a:xfrm>
                    <a:prstGeom prst="line">
                      <a:avLst/>
                    </a:prstGeom>
                    <a:no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000000"/>
                        </a:solidFill>
                        <a:latin typeface="+mj-lt"/>
                      </a:endParaRPr>
                    </a:p>
                  </p:txBody>
                </p:sp>
                <p:sp>
                  <p:nvSpPr>
                    <p:cNvPr id="28" name="Line 20">
                      <a:extLst>
                        <a:ext uri="{FF2B5EF4-FFF2-40B4-BE49-F238E27FC236}">
                          <a16:creationId xmlns:a16="http://schemas.microsoft.com/office/drawing/2014/main" id="{7E5AD452-E8A9-6D0E-0819-56C9BF50FCAE}"/>
                        </a:ext>
                      </a:extLst>
                    </p:cNvPr>
                    <p:cNvSpPr>
                      <a:spLocks noChangeShapeType="1"/>
                    </p:cNvSpPr>
                    <p:nvPr/>
                  </p:nvSpPr>
                  <p:spPr bwMode="auto">
                    <a:xfrm>
                      <a:off x="6908800" y="3313113"/>
                      <a:ext cx="0" cy="419100"/>
                    </a:xfrm>
                    <a:prstGeom prst="line">
                      <a:avLst/>
                    </a:prstGeom>
                    <a:no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000000"/>
                        </a:solidFill>
                        <a:latin typeface="+mj-lt"/>
                      </a:endParaRPr>
                    </a:p>
                  </p:txBody>
                </p:sp>
                <p:sp>
                  <p:nvSpPr>
                    <p:cNvPr id="29" name="Line 21">
                      <a:extLst>
                        <a:ext uri="{FF2B5EF4-FFF2-40B4-BE49-F238E27FC236}">
                          <a16:creationId xmlns:a16="http://schemas.microsoft.com/office/drawing/2014/main" id="{BF6E514D-814F-3475-C983-B8C6FF6669A1}"/>
                        </a:ext>
                      </a:extLst>
                    </p:cNvPr>
                    <p:cNvSpPr>
                      <a:spLocks noChangeShapeType="1"/>
                    </p:cNvSpPr>
                    <p:nvPr/>
                  </p:nvSpPr>
                  <p:spPr bwMode="auto">
                    <a:xfrm>
                      <a:off x="7670800" y="3313113"/>
                      <a:ext cx="0" cy="419100"/>
                    </a:xfrm>
                    <a:prstGeom prst="line">
                      <a:avLst/>
                    </a:prstGeom>
                    <a:no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000000"/>
                        </a:solidFill>
                        <a:latin typeface="+mj-lt"/>
                      </a:endParaRPr>
                    </a:p>
                  </p:txBody>
                </p:sp>
                <p:sp>
                  <p:nvSpPr>
                    <p:cNvPr id="30" name="Line 22">
                      <a:extLst>
                        <a:ext uri="{FF2B5EF4-FFF2-40B4-BE49-F238E27FC236}">
                          <a16:creationId xmlns:a16="http://schemas.microsoft.com/office/drawing/2014/main" id="{59A8F72D-5FA2-4A4B-8775-31DE5C40923B}"/>
                        </a:ext>
                      </a:extLst>
                    </p:cNvPr>
                    <p:cNvSpPr>
                      <a:spLocks noChangeShapeType="1"/>
                    </p:cNvSpPr>
                    <p:nvPr/>
                  </p:nvSpPr>
                  <p:spPr bwMode="auto">
                    <a:xfrm>
                      <a:off x="7670800" y="3313113"/>
                      <a:ext cx="0" cy="419100"/>
                    </a:xfrm>
                    <a:prstGeom prst="line">
                      <a:avLst/>
                    </a:prstGeom>
                    <a:no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000000"/>
                        </a:solidFill>
                        <a:latin typeface="+mj-lt"/>
                      </a:endParaRPr>
                    </a:p>
                  </p:txBody>
                </p:sp>
                <p:sp>
                  <p:nvSpPr>
                    <p:cNvPr id="31" name="Line 23">
                      <a:extLst>
                        <a:ext uri="{FF2B5EF4-FFF2-40B4-BE49-F238E27FC236}">
                          <a16:creationId xmlns:a16="http://schemas.microsoft.com/office/drawing/2014/main" id="{60A2D4C5-FC09-F86E-277F-2DB98E6823B6}"/>
                        </a:ext>
                      </a:extLst>
                    </p:cNvPr>
                    <p:cNvSpPr>
                      <a:spLocks noChangeShapeType="1"/>
                    </p:cNvSpPr>
                    <p:nvPr/>
                  </p:nvSpPr>
                  <p:spPr bwMode="auto">
                    <a:xfrm>
                      <a:off x="8432800" y="3313113"/>
                      <a:ext cx="0" cy="419100"/>
                    </a:xfrm>
                    <a:prstGeom prst="line">
                      <a:avLst/>
                    </a:prstGeom>
                    <a:no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000000"/>
                        </a:solidFill>
                        <a:latin typeface="+mj-lt"/>
                      </a:endParaRPr>
                    </a:p>
                  </p:txBody>
                </p:sp>
                <p:sp>
                  <p:nvSpPr>
                    <p:cNvPr id="32" name="Line 24">
                      <a:extLst>
                        <a:ext uri="{FF2B5EF4-FFF2-40B4-BE49-F238E27FC236}">
                          <a16:creationId xmlns:a16="http://schemas.microsoft.com/office/drawing/2014/main" id="{FF7FF8D3-E6C9-0009-B8BF-B7FEA1901A0A}"/>
                        </a:ext>
                      </a:extLst>
                    </p:cNvPr>
                    <p:cNvSpPr>
                      <a:spLocks noChangeShapeType="1"/>
                    </p:cNvSpPr>
                    <p:nvPr/>
                  </p:nvSpPr>
                  <p:spPr bwMode="auto">
                    <a:xfrm>
                      <a:off x="8432800" y="3313113"/>
                      <a:ext cx="0" cy="419100"/>
                    </a:xfrm>
                    <a:prstGeom prst="line">
                      <a:avLst/>
                    </a:prstGeom>
                    <a:no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000000"/>
                        </a:solidFill>
                        <a:latin typeface="+mj-lt"/>
                      </a:endParaRPr>
                    </a:p>
                  </p:txBody>
                </p:sp>
                <p:sp>
                  <p:nvSpPr>
                    <p:cNvPr id="33" name="Line 25">
                      <a:extLst>
                        <a:ext uri="{FF2B5EF4-FFF2-40B4-BE49-F238E27FC236}">
                          <a16:creationId xmlns:a16="http://schemas.microsoft.com/office/drawing/2014/main" id="{DABF7EF8-9E5C-BE50-7C87-067F693686A4}"/>
                        </a:ext>
                      </a:extLst>
                    </p:cNvPr>
                    <p:cNvSpPr>
                      <a:spLocks noChangeShapeType="1"/>
                    </p:cNvSpPr>
                    <p:nvPr/>
                  </p:nvSpPr>
                  <p:spPr bwMode="auto">
                    <a:xfrm>
                      <a:off x="9194800" y="3313113"/>
                      <a:ext cx="0" cy="419100"/>
                    </a:xfrm>
                    <a:prstGeom prst="line">
                      <a:avLst/>
                    </a:prstGeom>
                    <a:no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000000"/>
                        </a:solidFill>
                        <a:latin typeface="+mj-lt"/>
                      </a:endParaRPr>
                    </a:p>
                  </p:txBody>
                </p:sp>
                <p:sp>
                  <p:nvSpPr>
                    <p:cNvPr id="34" name="Line 26">
                      <a:extLst>
                        <a:ext uri="{FF2B5EF4-FFF2-40B4-BE49-F238E27FC236}">
                          <a16:creationId xmlns:a16="http://schemas.microsoft.com/office/drawing/2014/main" id="{BEBEA984-0D9D-9E0B-07B6-780DC2AB8E7B}"/>
                        </a:ext>
                      </a:extLst>
                    </p:cNvPr>
                    <p:cNvSpPr>
                      <a:spLocks noChangeShapeType="1"/>
                    </p:cNvSpPr>
                    <p:nvPr/>
                  </p:nvSpPr>
                  <p:spPr bwMode="auto">
                    <a:xfrm>
                      <a:off x="9194800" y="3313113"/>
                      <a:ext cx="0" cy="419100"/>
                    </a:xfrm>
                    <a:prstGeom prst="line">
                      <a:avLst/>
                    </a:prstGeom>
                    <a:no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000000"/>
                        </a:solidFill>
                        <a:latin typeface="+mj-lt"/>
                      </a:endParaRPr>
                    </a:p>
                  </p:txBody>
                </p:sp>
                <p:sp>
                  <p:nvSpPr>
                    <p:cNvPr id="35" name="Line 27">
                      <a:extLst>
                        <a:ext uri="{FF2B5EF4-FFF2-40B4-BE49-F238E27FC236}">
                          <a16:creationId xmlns:a16="http://schemas.microsoft.com/office/drawing/2014/main" id="{87B23771-40BF-4B9B-3E84-5ABD668CBFE5}"/>
                        </a:ext>
                      </a:extLst>
                    </p:cNvPr>
                    <p:cNvSpPr>
                      <a:spLocks noChangeShapeType="1"/>
                    </p:cNvSpPr>
                    <p:nvPr/>
                  </p:nvSpPr>
                  <p:spPr bwMode="auto">
                    <a:xfrm>
                      <a:off x="9956800" y="3313113"/>
                      <a:ext cx="0" cy="419100"/>
                    </a:xfrm>
                    <a:prstGeom prst="line">
                      <a:avLst/>
                    </a:prstGeom>
                    <a:no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000000"/>
                        </a:solidFill>
                        <a:latin typeface="+mj-lt"/>
                      </a:endParaRPr>
                    </a:p>
                  </p:txBody>
                </p:sp>
                <p:grpSp>
                  <p:nvGrpSpPr>
                    <p:cNvPr id="36" name="Group 28">
                      <a:extLst>
                        <a:ext uri="{FF2B5EF4-FFF2-40B4-BE49-F238E27FC236}">
                          <a16:creationId xmlns:a16="http://schemas.microsoft.com/office/drawing/2014/main" id="{6AD59D22-B16F-F339-3F67-ECFDABD5094E}"/>
                        </a:ext>
                      </a:extLst>
                    </p:cNvPr>
                    <p:cNvGrpSpPr>
                      <a:grpSpLocks/>
                    </p:cNvGrpSpPr>
                    <p:nvPr/>
                  </p:nvGrpSpPr>
                  <p:grpSpPr bwMode="auto">
                    <a:xfrm>
                      <a:off x="3441702" y="1660526"/>
                      <a:ext cx="2414588" cy="1849438"/>
                      <a:chOff x="1208" y="1046"/>
                      <a:chExt cx="1521" cy="1165"/>
                    </a:xfrm>
                  </p:grpSpPr>
                  <p:sp>
                    <p:nvSpPr>
                      <p:cNvPr id="70" name="Text Box 29">
                        <a:extLst>
                          <a:ext uri="{FF2B5EF4-FFF2-40B4-BE49-F238E27FC236}">
                            <a16:creationId xmlns:a16="http://schemas.microsoft.com/office/drawing/2014/main" id="{254667F9-9442-1D50-90B6-50657D202BD3}"/>
                          </a:ext>
                        </a:extLst>
                      </p:cNvPr>
                      <p:cNvSpPr txBox="1">
                        <a:spLocks noChangeArrowheads="1"/>
                      </p:cNvSpPr>
                      <p:nvPr/>
                    </p:nvSpPr>
                    <p:spPr bwMode="auto">
                      <a:xfrm>
                        <a:off x="1208" y="1046"/>
                        <a:ext cx="1122" cy="523"/>
                      </a:xfrm>
                      <a:prstGeom prst="rect">
                        <a:avLst/>
                      </a:prstGeom>
                      <a:noFill/>
                      <a:ln w="9525">
                        <a:noFill/>
                        <a:miter lim="800000"/>
                        <a:headEnd/>
                        <a:tailEnd/>
                      </a:ln>
                    </p:spPr>
                    <p:txBody>
                      <a:bodyPr>
                        <a:spAutoFit/>
                      </a:bodyPr>
                      <a:lstStyle/>
                      <a:p>
                        <a:pPr eaLnBrk="0" fontAlgn="base" hangingPunct="0">
                          <a:spcBef>
                            <a:spcPct val="0"/>
                          </a:spcBef>
                          <a:spcAft>
                            <a:spcPct val="0"/>
                          </a:spcAft>
                        </a:pPr>
                        <a:r>
                          <a:rPr lang="en-US" sz="1600" b="1" dirty="0">
                            <a:solidFill>
                              <a:schemeClr val="accent1">
                                <a:lumMod val="75000"/>
                              </a:schemeClr>
                            </a:solidFill>
                            <a:latin typeface="+mj-lt"/>
                          </a:rPr>
                          <a:t>Nuremberg War Crimes Trial &amp; Code </a:t>
                        </a:r>
                        <a:r>
                          <a:rPr lang="en-US" sz="1600" dirty="0">
                            <a:solidFill>
                              <a:schemeClr val="accent1">
                                <a:lumMod val="75000"/>
                              </a:schemeClr>
                            </a:solidFill>
                            <a:latin typeface="+mj-lt"/>
                          </a:rPr>
                          <a:t>(1947)</a:t>
                        </a:r>
                      </a:p>
                    </p:txBody>
                  </p:sp>
                  <p:sp>
                    <p:nvSpPr>
                      <p:cNvPr id="71" name="Line 30">
                        <a:extLst>
                          <a:ext uri="{FF2B5EF4-FFF2-40B4-BE49-F238E27FC236}">
                            <a16:creationId xmlns:a16="http://schemas.microsoft.com/office/drawing/2014/main" id="{1EDBB60B-5E2D-C2E6-BC98-9FEC27569E97}"/>
                          </a:ext>
                        </a:extLst>
                      </p:cNvPr>
                      <p:cNvSpPr>
                        <a:spLocks noChangeShapeType="1"/>
                      </p:cNvSpPr>
                      <p:nvPr/>
                    </p:nvSpPr>
                    <p:spPr bwMode="auto">
                      <a:xfrm flipH="1" flipV="1">
                        <a:off x="1736" y="1521"/>
                        <a:ext cx="993" cy="690"/>
                      </a:xfrm>
                      <a:prstGeom prst="line">
                        <a:avLst/>
                      </a:prstGeom>
                      <a:noFill/>
                      <a:ln w="9525">
                        <a:solidFill>
                          <a:schemeClr val="accent1"/>
                        </a:solidFill>
                        <a:round/>
                        <a:headEnd type="triangle" w="med" len="med"/>
                        <a:tailEnd/>
                      </a:ln>
                    </p:spPr>
                    <p:txBody>
                      <a:bodyPr wrap="none" anchor="ctr"/>
                      <a:lstStyle/>
                      <a:p>
                        <a:pPr eaLnBrk="0" fontAlgn="base" hangingPunct="0">
                          <a:spcBef>
                            <a:spcPct val="0"/>
                          </a:spcBef>
                          <a:spcAft>
                            <a:spcPct val="0"/>
                          </a:spcAft>
                        </a:pPr>
                        <a:endParaRPr lang="en-US">
                          <a:solidFill>
                            <a:srgbClr val="00B050"/>
                          </a:solidFill>
                          <a:latin typeface="+mj-lt"/>
                        </a:endParaRPr>
                      </a:p>
                    </p:txBody>
                  </p:sp>
                </p:grpSp>
                <p:grpSp>
                  <p:nvGrpSpPr>
                    <p:cNvPr id="37" name="Group 31">
                      <a:extLst>
                        <a:ext uri="{FF2B5EF4-FFF2-40B4-BE49-F238E27FC236}">
                          <a16:creationId xmlns:a16="http://schemas.microsoft.com/office/drawing/2014/main" id="{41FF8787-70C8-356D-81D3-647A0F706251}"/>
                        </a:ext>
                      </a:extLst>
                    </p:cNvPr>
                    <p:cNvGrpSpPr>
                      <a:grpSpLocks/>
                    </p:cNvGrpSpPr>
                    <p:nvPr/>
                  </p:nvGrpSpPr>
                  <p:grpSpPr bwMode="auto">
                    <a:xfrm>
                      <a:off x="3852864" y="1127126"/>
                      <a:ext cx="3336925" cy="2344739"/>
                      <a:chOff x="1467" y="710"/>
                      <a:chExt cx="2102" cy="1477"/>
                    </a:xfrm>
                  </p:grpSpPr>
                  <p:sp>
                    <p:nvSpPr>
                      <p:cNvPr id="68" name="Text Box 32">
                        <a:extLst>
                          <a:ext uri="{FF2B5EF4-FFF2-40B4-BE49-F238E27FC236}">
                            <a16:creationId xmlns:a16="http://schemas.microsoft.com/office/drawing/2014/main" id="{ABA52039-91AE-3056-4010-ABB4A16A4944}"/>
                          </a:ext>
                        </a:extLst>
                      </p:cNvPr>
                      <p:cNvSpPr txBox="1">
                        <a:spLocks noChangeArrowheads="1"/>
                      </p:cNvSpPr>
                      <p:nvPr/>
                    </p:nvSpPr>
                    <p:spPr bwMode="auto">
                      <a:xfrm>
                        <a:off x="1467" y="710"/>
                        <a:ext cx="1658" cy="213"/>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n-US" sz="1600" b="1" dirty="0">
                            <a:solidFill>
                              <a:schemeClr val="accent1">
                                <a:lumMod val="75000"/>
                              </a:schemeClr>
                            </a:solidFill>
                            <a:latin typeface="+mj-lt"/>
                          </a:rPr>
                          <a:t>Declaration of Helsinki </a:t>
                        </a:r>
                        <a:r>
                          <a:rPr lang="en-US" sz="1600" dirty="0">
                            <a:solidFill>
                              <a:schemeClr val="accent1">
                                <a:lumMod val="75000"/>
                              </a:schemeClr>
                            </a:solidFill>
                            <a:latin typeface="+mj-lt"/>
                          </a:rPr>
                          <a:t>(1964)</a:t>
                        </a:r>
                        <a:endParaRPr lang="en-US" sz="1600" b="1" dirty="0">
                          <a:solidFill>
                            <a:schemeClr val="accent1">
                              <a:lumMod val="75000"/>
                            </a:schemeClr>
                          </a:solidFill>
                          <a:latin typeface="+mj-lt"/>
                        </a:endParaRPr>
                      </a:p>
                    </p:txBody>
                  </p:sp>
                  <p:sp>
                    <p:nvSpPr>
                      <p:cNvPr id="69" name="Line 33">
                        <a:extLst>
                          <a:ext uri="{FF2B5EF4-FFF2-40B4-BE49-F238E27FC236}">
                            <a16:creationId xmlns:a16="http://schemas.microsoft.com/office/drawing/2014/main" id="{9A95FBA9-3321-7BAD-0A63-143B88000CB7}"/>
                          </a:ext>
                        </a:extLst>
                      </p:cNvPr>
                      <p:cNvSpPr>
                        <a:spLocks noChangeShapeType="1"/>
                      </p:cNvSpPr>
                      <p:nvPr/>
                    </p:nvSpPr>
                    <p:spPr bwMode="auto">
                      <a:xfrm flipH="1" flipV="1">
                        <a:off x="2488" y="964"/>
                        <a:ext cx="1081" cy="1223"/>
                      </a:xfrm>
                      <a:prstGeom prst="line">
                        <a:avLst/>
                      </a:prstGeom>
                      <a:noFill/>
                      <a:ln w="9525">
                        <a:solidFill>
                          <a:schemeClr val="accent1"/>
                        </a:solidFill>
                        <a:round/>
                        <a:headEnd type="triangle" w="med" len="med"/>
                        <a:tailEnd/>
                      </a:ln>
                    </p:spPr>
                    <p:txBody>
                      <a:bodyPr wrap="none" anchor="ctr"/>
                      <a:lstStyle/>
                      <a:p>
                        <a:pPr eaLnBrk="0" fontAlgn="base" hangingPunct="0">
                          <a:spcBef>
                            <a:spcPct val="0"/>
                          </a:spcBef>
                          <a:spcAft>
                            <a:spcPct val="0"/>
                          </a:spcAft>
                        </a:pPr>
                        <a:endParaRPr lang="en-US">
                          <a:solidFill>
                            <a:schemeClr val="accent1">
                              <a:lumMod val="75000"/>
                            </a:schemeClr>
                          </a:solidFill>
                          <a:latin typeface="+mj-lt"/>
                        </a:endParaRPr>
                      </a:p>
                    </p:txBody>
                  </p:sp>
                </p:grpSp>
                <p:sp>
                  <p:nvSpPr>
                    <p:cNvPr id="38" name="Text Box 35">
                      <a:extLst>
                        <a:ext uri="{FF2B5EF4-FFF2-40B4-BE49-F238E27FC236}">
                          <a16:creationId xmlns:a16="http://schemas.microsoft.com/office/drawing/2014/main" id="{C0F5305D-DEA4-21A8-E1D7-AA613D3DFEF9}"/>
                        </a:ext>
                      </a:extLst>
                    </p:cNvPr>
                    <p:cNvSpPr txBox="1">
                      <a:spLocks noChangeArrowheads="1"/>
                    </p:cNvSpPr>
                    <p:nvPr/>
                  </p:nvSpPr>
                  <p:spPr bwMode="auto">
                    <a:xfrm>
                      <a:off x="4401014" y="4533903"/>
                      <a:ext cx="1459710" cy="830997"/>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tabLst>
                          <a:tab pos="1422400" algn="ctr"/>
                          <a:tab pos="3995738" algn="l"/>
                        </a:tabLst>
                      </a:pPr>
                      <a:r>
                        <a:rPr lang="en-US" sz="1600" b="1" dirty="0">
                          <a:solidFill>
                            <a:schemeClr val="accent2">
                              <a:lumMod val="75000"/>
                            </a:schemeClr>
                          </a:solidFill>
                          <a:latin typeface="+mj-lt"/>
                        </a:rPr>
                        <a:t>Nazi War </a:t>
                      </a:r>
                    </a:p>
                    <a:p>
                      <a:pPr algn="ctr" eaLnBrk="0" fontAlgn="base" hangingPunct="0">
                        <a:spcBef>
                          <a:spcPct val="0"/>
                        </a:spcBef>
                        <a:spcAft>
                          <a:spcPct val="0"/>
                        </a:spcAft>
                        <a:tabLst>
                          <a:tab pos="1422400" algn="ctr"/>
                          <a:tab pos="3995738" algn="l"/>
                        </a:tabLst>
                      </a:pPr>
                      <a:r>
                        <a:rPr lang="en-US" sz="1600" b="1" dirty="0">
                          <a:solidFill>
                            <a:schemeClr val="accent2">
                              <a:lumMod val="75000"/>
                            </a:schemeClr>
                          </a:solidFill>
                          <a:latin typeface="+mj-lt"/>
                        </a:rPr>
                        <a:t>Crimes</a:t>
                      </a:r>
                    </a:p>
                    <a:p>
                      <a:pPr algn="ctr" eaLnBrk="0" fontAlgn="base" hangingPunct="0">
                        <a:spcBef>
                          <a:spcPct val="0"/>
                        </a:spcBef>
                        <a:spcAft>
                          <a:spcPct val="0"/>
                        </a:spcAft>
                        <a:tabLst>
                          <a:tab pos="1422400" algn="ctr"/>
                          <a:tab pos="3995738" algn="l"/>
                        </a:tabLst>
                      </a:pPr>
                      <a:r>
                        <a:rPr lang="en-US" sz="1600" dirty="0">
                          <a:solidFill>
                            <a:schemeClr val="accent2">
                              <a:lumMod val="75000"/>
                            </a:schemeClr>
                          </a:solidFill>
                          <a:latin typeface="+mj-lt"/>
                        </a:rPr>
                        <a:t>(1939-1945)</a:t>
                      </a:r>
                      <a:endParaRPr lang="en-US" sz="1600" b="1" dirty="0">
                        <a:solidFill>
                          <a:schemeClr val="accent2">
                            <a:lumMod val="75000"/>
                          </a:schemeClr>
                        </a:solidFill>
                        <a:latin typeface="+mj-lt"/>
                      </a:endParaRPr>
                    </a:p>
                  </p:txBody>
                </p:sp>
                <p:grpSp>
                  <p:nvGrpSpPr>
                    <p:cNvPr id="39" name="Group 37">
                      <a:extLst>
                        <a:ext uri="{FF2B5EF4-FFF2-40B4-BE49-F238E27FC236}">
                          <a16:creationId xmlns:a16="http://schemas.microsoft.com/office/drawing/2014/main" id="{6076B1E7-C7B4-C31D-5878-998B61BB303E}"/>
                        </a:ext>
                      </a:extLst>
                    </p:cNvPr>
                    <p:cNvGrpSpPr>
                      <a:grpSpLocks/>
                    </p:cNvGrpSpPr>
                    <p:nvPr/>
                  </p:nvGrpSpPr>
                  <p:grpSpPr bwMode="auto">
                    <a:xfrm>
                      <a:off x="7018339" y="1831976"/>
                      <a:ext cx="2481263" cy="1670049"/>
                      <a:chOff x="3461" y="1154"/>
                      <a:chExt cx="1563" cy="1052"/>
                    </a:xfrm>
                  </p:grpSpPr>
                  <p:sp>
                    <p:nvSpPr>
                      <p:cNvPr id="66" name="Line 38">
                        <a:extLst>
                          <a:ext uri="{FF2B5EF4-FFF2-40B4-BE49-F238E27FC236}">
                            <a16:creationId xmlns:a16="http://schemas.microsoft.com/office/drawing/2014/main" id="{9B26508D-A7CA-97D1-4E96-BE04BE997ADB}"/>
                          </a:ext>
                        </a:extLst>
                      </p:cNvPr>
                      <p:cNvSpPr>
                        <a:spLocks noChangeShapeType="1"/>
                      </p:cNvSpPr>
                      <p:nvPr/>
                    </p:nvSpPr>
                    <p:spPr bwMode="auto">
                      <a:xfrm>
                        <a:off x="3848" y="1464"/>
                        <a:ext cx="235" cy="742"/>
                      </a:xfrm>
                      <a:prstGeom prst="line">
                        <a:avLst/>
                      </a:prstGeom>
                      <a:noFill/>
                      <a:ln w="9525">
                        <a:solidFill>
                          <a:schemeClr val="accent1"/>
                        </a:solidFill>
                        <a:round/>
                        <a:headEnd/>
                        <a:tailEnd type="triangle" w="med" len="med"/>
                      </a:ln>
                    </p:spPr>
                    <p:txBody>
                      <a:bodyPr wrap="none" anchor="ctr"/>
                      <a:lstStyle/>
                      <a:p>
                        <a:pPr eaLnBrk="0" fontAlgn="base" hangingPunct="0">
                          <a:spcBef>
                            <a:spcPct val="0"/>
                          </a:spcBef>
                          <a:spcAft>
                            <a:spcPct val="0"/>
                          </a:spcAft>
                        </a:pPr>
                        <a:endParaRPr lang="en-US">
                          <a:solidFill>
                            <a:schemeClr val="accent1">
                              <a:lumMod val="50000"/>
                            </a:schemeClr>
                          </a:solidFill>
                          <a:latin typeface="+mj-lt"/>
                        </a:endParaRPr>
                      </a:p>
                    </p:txBody>
                  </p:sp>
                  <p:sp>
                    <p:nvSpPr>
                      <p:cNvPr id="67" name="Rectangle 39">
                        <a:extLst>
                          <a:ext uri="{FF2B5EF4-FFF2-40B4-BE49-F238E27FC236}">
                            <a16:creationId xmlns:a16="http://schemas.microsoft.com/office/drawing/2014/main" id="{4E8604EF-9F3D-FFD0-0812-6E53CE7361F3}"/>
                          </a:ext>
                        </a:extLst>
                      </p:cNvPr>
                      <p:cNvSpPr>
                        <a:spLocks noChangeArrowheads="1"/>
                      </p:cNvSpPr>
                      <p:nvPr/>
                    </p:nvSpPr>
                    <p:spPr bwMode="auto">
                      <a:xfrm>
                        <a:off x="3461" y="1154"/>
                        <a:ext cx="1563" cy="346"/>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1600" b="1" dirty="0">
                            <a:solidFill>
                              <a:schemeClr val="accent1">
                                <a:lumMod val="75000"/>
                              </a:schemeClr>
                            </a:solidFill>
                            <a:latin typeface="+mj-lt"/>
                          </a:rPr>
                          <a:t>National Commission </a:t>
                        </a:r>
                        <a:r>
                          <a:rPr lang="en-US" sz="1600" dirty="0">
                            <a:solidFill>
                              <a:schemeClr val="accent1">
                                <a:lumMod val="75000"/>
                              </a:schemeClr>
                            </a:solidFill>
                            <a:latin typeface="+mj-lt"/>
                          </a:rPr>
                          <a:t>(1974)</a:t>
                        </a:r>
                        <a:endParaRPr lang="en-US" sz="1600" b="1" dirty="0">
                          <a:solidFill>
                            <a:schemeClr val="accent1">
                              <a:lumMod val="75000"/>
                            </a:schemeClr>
                          </a:solidFill>
                          <a:latin typeface="+mj-lt"/>
                        </a:endParaRPr>
                      </a:p>
                      <a:p>
                        <a:pPr eaLnBrk="0" fontAlgn="base" hangingPunct="0">
                          <a:lnSpc>
                            <a:spcPct val="85000"/>
                          </a:lnSpc>
                          <a:spcBef>
                            <a:spcPct val="0"/>
                          </a:spcBef>
                          <a:spcAft>
                            <a:spcPct val="0"/>
                          </a:spcAft>
                        </a:pPr>
                        <a:r>
                          <a:rPr lang="en-US" sz="1600" i="1" dirty="0">
                            <a:solidFill>
                              <a:schemeClr val="accent1">
                                <a:lumMod val="75000"/>
                              </a:schemeClr>
                            </a:solidFill>
                            <a:latin typeface="+mj-lt"/>
                          </a:rPr>
                          <a:t>Belmont Report - 1978</a:t>
                        </a:r>
                        <a:endParaRPr lang="en-US" sz="1600" b="1" dirty="0">
                          <a:solidFill>
                            <a:schemeClr val="accent1">
                              <a:lumMod val="75000"/>
                            </a:schemeClr>
                          </a:solidFill>
                          <a:latin typeface="+mj-lt"/>
                        </a:endParaRPr>
                      </a:p>
                    </p:txBody>
                  </p:sp>
                </p:grpSp>
                <p:grpSp>
                  <p:nvGrpSpPr>
                    <p:cNvPr id="40" name="Group 39">
                      <a:extLst>
                        <a:ext uri="{FF2B5EF4-FFF2-40B4-BE49-F238E27FC236}">
                          <a16:creationId xmlns:a16="http://schemas.microsoft.com/office/drawing/2014/main" id="{526CEF79-17E2-C256-BCA7-1D6D93A4AF90}"/>
                        </a:ext>
                      </a:extLst>
                    </p:cNvPr>
                    <p:cNvGrpSpPr>
                      <a:grpSpLocks/>
                    </p:cNvGrpSpPr>
                    <p:nvPr/>
                  </p:nvGrpSpPr>
                  <p:grpSpPr bwMode="auto">
                    <a:xfrm>
                      <a:off x="1935162" y="3581400"/>
                      <a:ext cx="2814638" cy="1312863"/>
                      <a:chOff x="259" y="2256"/>
                      <a:chExt cx="1773" cy="827"/>
                    </a:xfrm>
                  </p:grpSpPr>
                  <p:sp>
                    <p:nvSpPr>
                      <p:cNvPr id="64" name="Rectangle 42">
                        <a:extLst>
                          <a:ext uri="{FF2B5EF4-FFF2-40B4-BE49-F238E27FC236}">
                            <a16:creationId xmlns:a16="http://schemas.microsoft.com/office/drawing/2014/main" id="{E2626795-42D9-48EB-C17E-7A755C3D535F}"/>
                          </a:ext>
                        </a:extLst>
                      </p:cNvPr>
                      <p:cNvSpPr>
                        <a:spLocks noChangeArrowheads="1"/>
                      </p:cNvSpPr>
                      <p:nvPr/>
                    </p:nvSpPr>
                    <p:spPr bwMode="auto">
                      <a:xfrm>
                        <a:off x="259" y="2560"/>
                        <a:ext cx="958" cy="523"/>
                      </a:xfrm>
                      <a:prstGeom prst="rect">
                        <a:avLst/>
                      </a:prstGeom>
                      <a:noFill/>
                      <a:ln w="9525">
                        <a:noFill/>
                        <a:miter lim="800000"/>
                        <a:headEnd/>
                        <a:tailEnd/>
                      </a:ln>
                    </p:spPr>
                    <p:txBody>
                      <a:bodyPr wrap="none">
                        <a:spAutoFit/>
                      </a:bodyPr>
                      <a:lstStyle/>
                      <a:p>
                        <a:pPr algn="ctr" eaLnBrk="0" fontAlgn="base" hangingPunct="0">
                          <a:spcBef>
                            <a:spcPct val="0"/>
                          </a:spcBef>
                          <a:spcAft>
                            <a:spcPct val="0"/>
                          </a:spcAft>
                        </a:pPr>
                        <a:r>
                          <a:rPr lang="en-US" sz="1600" b="1" dirty="0">
                            <a:solidFill>
                              <a:schemeClr val="accent2">
                                <a:lumMod val="75000"/>
                              </a:schemeClr>
                            </a:solidFill>
                            <a:latin typeface="+mj-lt"/>
                          </a:rPr>
                          <a:t>TB vaccine </a:t>
                        </a:r>
                      </a:p>
                      <a:p>
                        <a:pPr algn="ctr" eaLnBrk="0" fontAlgn="base" hangingPunct="0">
                          <a:spcBef>
                            <a:spcPct val="0"/>
                          </a:spcBef>
                          <a:spcAft>
                            <a:spcPct val="0"/>
                          </a:spcAft>
                        </a:pPr>
                        <a:r>
                          <a:rPr lang="en-US" sz="1600" b="1" dirty="0">
                            <a:solidFill>
                              <a:schemeClr val="accent2">
                                <a:lumMod val="75000"/>
                              </a:schemeClr>
                            </a:solidFill>
                            <a:latin typeface="+mj-lt"/>
                          </a:rPr>
                          <a:t>Lübeck disaster</a:t>
                        </a:r>
                      </a:p>
                      <a:p>
                        <a:pPr algn="ctr" eaLnBrk="0" fontAlgn="base" hangingPunct="0">
                          <a:spcBef>
                            <a:spcPct val="0"/>
                          </a:spcBef>
                          <a:spcAft>
                            <a:spcPct val="0"/>
                          </a:spcAft>
                        </a:pPr>
                        <a:r>
                          <a:rPr lang="en-US" sz="1600" dirty="0">
                            <a:solidFill>
                              <a:schemeClr val="accent2">
                                <a:lumMod val="75000"/>
                              </a:schemeClr>
                            </a:solidFill>
                            <a:latin typeface="+mj-lt"/>
                          </a:rPr>
                          <a:t>(Germany 1931)</a:t>
                        </a:r>
                        <a:endParaRPr lang="en-US" sz="1600" b="1" dirty="0">
                          <a:solidFill>
                            <a:schemeClr val="accent2">
                              <a:lumMod val="75000"/>
                            </a:schemeClr>
                          </a:solidFill>
                          <a:latin typeface="+mj-lt"/>
                        </a:endParaRPr>
                      </a:p>
                    </p:txBody>
                  </p:sp>
                  <p:sp>
                    <p:nvSpPr>
                      <p:cNvPr id="65" name="Line 43">
                        <a:extLst>
                          <a:ext uri="{FF2B5EF4-FFF2-40B4-BE49-F238E27FC236}">
                            <a16:creationId xmlns:a16="http://schemas.microsoft.com/office/drawing/2014/main" id="{3DB0FDDA-A2A2-C9B0-A7A9-7BB01ACA3CBF}"/>
                          </a:ext>
                        </a:extLst>
                      </p:cNvPr>
                      <p:cNvSpPr>
                        <a:spLocks noChangeShapeType="1"/>
                      </p:cNvSpPr>
                      <p:nvPr/>
                    </p:nvSpPr>
                    <p:spPr bwMode="auto">
                      <a:xfrm flipV="1">
                        <a:off x="1144" y="2256"/>
                        <a:ext cx="888" cy="398"/>
                      </a:xfrm>
                      <a:prstGeom prst="line">
                        <a:avLst/>
                      </a:prstGeom>
                      <a:noFill/>
                      <a:ln w="9525">
                        <a:solidFill>
                          <a:schemeClr val="bg2">
                            <a:lumMod val="50000"/>
                          </a:schemeClr>
                        </a:solidFill>
                        <a:round/>
                        <a:headEnd/>
                        <a:tailEnd type="triangle" w="med" len="med"/>
                      </a:ln>
                    </p:spPr>
                    <p:txBody>
                      <a:bodyPr wrap="none" anchor="ctr"/>
                      <a:lstStyle/>
                      <a:p>
                        <a:pPr eaLnBrk="0" fontAlgn="base" hangingPunct="0">
                          <a:spcBef>
                            <a:spcPct val="0"/>
                          </a:spcBef>
                          <a:spcAft>
                            <a:spcPct val="0"/>
                          </a:spcAft>
                        </a:pPr>
                        <a:endParaRPr lang="en-US">
                          <a:solidFill>
                            <a:srgbClr val="C00000"/>
                          </a:solidFill>
                          <a:latin typeface="+mj-lt"/>
                        </a:endParaRPr>
                      </a:p>
                    </p:txBody>
                  </p:sp>
                </p:grpSp>
                <p:grpSp>
                  <p:nvGrpSpPr>
                    <p:cNvPr id="41" name="Group 44">
                      <a:extLst>
                        <a:ext uri="{FF2B5EF4-FFF2-40B4-BE49-F238E27FC236}">
                          <a16:creationId xmlns:a16="http://schemas.microsoft.com/office/drawing/2014/main" id="{E2EB2CAD-830C-DD95-4234-532BDC6AEA8C}"/>
                        </a:ext>
                      </a:extLst>
                    </p:cNvPr>
                    <p:cNvGrpSpPr>
                      <a:grpSpLocks/>
                    </p:cNvGrpSpPr>
                    <p:nvPr/>
                  </p:nvGrpSpPr>
                  <p:grpSpPr bwMode="auto">
                    <a:xfrm>
                      <a:off x="1379534" y="1410207"/>
                      <a:ext cx="3387731" cy="2039937"/>
                      <a:chOff x="-110" y="899"/>
                      <a:chExt cx="2134" cy="1285"/>
                    </a:xfrm>
                  </p:grpSpPr>
                  <p:sp>
                    <p:nvSpPr>
                      <p:cNvPr id="62" name="Rectangle 45">
                        <a:extLst>
                          <a:ext uri="{FF2B5EF4-FFF2-40B4-BE49-F238E27FC236}">
                            <a16:creationId xmlns:a16="http://schemas.microsoft.com/office/drawing/2014/main" id="{F70BEAB4-9A1B-353B-5E33-8A183677671A}"/>
                          </a:ext>
                        </a:extLst>
                      </p:cNvPr>
                      <p:cNvSpPr>
                        <a:spLocks noChangeArrowheads="1"/>
                      </p:cNvSpPr>
                      <p:nvPr/>
                    </p:nvSpPr>
                    <p:spPr bwMode="auto">
                      <a:xfrm>
                        <a:off x="-110" y="899"/>
                        <a:ext cx="1201" cy="582"/>
                      </a:xfrm>
                      <a:prstGeom prst="rect">
                        <a:avLst/>
                      </a:prstGeom>
                      <a:noFill/>
                      <a:ln w="9525">
                        <a:noFill/>
                        <a:miter lim="800000"/>
                        <a:headEnd/>
                        <a:tailEnd/>
                      </a:ln>
                    </p:spPr>
                    <p:txBody>
                      <a:bodyPr wrap="square">
                        <a:spAutoFit/>
                      </a:bodyPr>
                      <a:lstStyle/>
                      <a:p>
                        <a:pPr algn="ctr" eaLnBrk="0" fontAlgn="base" hangingPunct="0">
                          <a:lnSpc>
                            <a:spcPct val="85000"/>
                          </a:lnSpc>
                          <a:spcBef>
                            <a:spcPct val="0"/>
                          </a:spcBef>
                          <a:spcAft>
                            <a:spcPct val="0"/>
                          </a:spcAft>
                        </a:pPr>
                        <a:r>
                          <a:rPr lang="en-US" sz="1600" b="1" dirty="0">
                            <a:solidFill>
                              <a:schemeClr val="accent1">
                                <a:lumMod val="75000"/>
                              </a:schemeClr>
                            </a:solidFill>
                            <a:latin typeface="+mj-lt"/>
                          </a:rPr>
                          <a:t>Regulation on New Therapy and Experimentation</a:t>
                        </a:r>
                      </a:p>
                      <a:p>
                        <a:pPr algn="ctr" eaLnBrk="0" fontAlgn="base" hangingPunct="0">
                          <a:lnSpc>
                            <a:spcPct val="85000"/>
                          </a:lnSpc>
                          <a:spcBef>
                            <a:spcPct val="0"/>
                          </a:spcBef>
                          <a:spcAft>
                            <a:spcPct val="0"/>
                          </a:spcAft>
                        </a:pPr>
                        <a:r>
                          <a:rPr lang="en-US" sz="1600" dirty="0">
                            <a:solidFill>
                              <a:schemeClr val="accent1">
                                <a:lumMod val="75000"/>
                              </a:schemeClr>
                            </a:solidFill>
                            <a:latin typeface="+mj-lt"/>
                          </a:rPr>
                          <a:t>(Germany 1931)</a:t>
                        </a:r>
                        <a:endParaRPr lang="en-US" sz="1600" b="1" dirty="0">
                          <a:solidFill>
                            <a:schemeClr val="accent1">
                              <a:lumMod val="75000"/>
                            </a:schemeClr>
                          </a:solidFill>
                          <a:latin typeface="+mj-lt"/>
                        </a:endParaRPr>
                      </a:p>
                    </p:txBody>
                  </p:sp>
                  <p:sp>
                    <p:nvSpPr>
                      <p:cNvPr id="63" name="Line 46">
                        <a:extLst>
                          <a:ext uri="{FF2B5EF4-FFF2-40B4-BE49-F238E27FC236}">
                            <a16:creationId xmlns:a16="http://schemas.microsoft.com/office/drawing/2014/main" id="{B52FA263-6BA8-4BA9-6852-D9BB3F8AB044}"/>
                          </a:ext>
                        </a:extLst>
                      </p:cNvPr>
                      <p:cNvSpPr>
                        <a:spLocks noChangeShapeType="1"/>
                      </p:cNvSpPr>
                      <p:nvPr/>
                    </p:nvSpPr>
                    <p:spPr bwMode="auto">
                      <a:xfrm>
                        <a:off x="700" y="1475"/>
                        <a:ext cx="1324" cy="709"/>
                      </a:xfrm>
                      <a:prstGeom prst="line">
                        <a:avLst/>
                      </a:prstGeom>
                      <a:noFill/>
                      <a:ln w="9525">
                        <a:solidFill>
                          <a:schemeClr val="accent1"/>
                        </a:solidFill>
                        <a:round/>
                        <a:headEnd/>
                        <a:tailEnd type="triangle" w="med" len="med"/>
                      </a:ln>
                    </p:spPr>
                    <p:txBody>
                      <a:bodyPr wrap="none" anchor="ctr"/>
                      <a:lstStyle/>
                      <a:p>
                        <a:pPr eaLnBrk="0" fontAlgn="base" hangingPunct="0">
                          <a:spcBef>
                            <a:spcPct val="0"/>
                          </a:spcBef>
                          <a:spcAft>
                            <a:spcPct val="0"/>
                          </a:spcAft>
                        </a:pPr>
                        <a:endParaRPr lang="en-US">
                          <a:solidFill>
                            <a:schemeClr val="accent1">
                              <a:lumMod val="50000"/>
                            </a:schemeClr>
                          </a:solidFill>
                          <a:latin typeface="+mj-lt"/>
                        </a:endParaRPr>
                      </a:p>
                    </p:txBody>
                  </p:sp>
                </p:grpSp>
                <p:grpSp>
                  <p:nvGrpSpPr>
                    <p:cNvPr id="42" name="Group 48">
                      <a:extLst>
                        <a:ext uri="{FF2B5EF4-FFF2-40B4-BE49-F238E27FC236}">
                          <a16:creationId xmlns:a16="http://schemas.microsoft.com/office/drawing/2014/main" id="{41FF1C55-56F5-0899-B1A4-8F896CEA21DC}"/>
                        </a:ext>
                      </a:extLst>
                    </p:cNvPr>
                    <p:cNvGrpSpPr>
                      <a:grpSpLocks/>
                    </p:cNvGrpSpPr>
                    <p:nvPr/>
                  </p:nvGrpSpPr>
                  <p:grpSpPr bwMode="auto">
                    <a:xfrm>
                      <a:off x="7842255" y="2341564"/>
                      <a:ext cx="1758951" cy="1062037"/>
                      <a:chOff x="3980" y="1475"/>
                      <a:chExt cx="1108" cy="669"/>
                    </a:xfrm>
                  </p:grpSpPr>
                  <p:sp>
                    <p:nvSpPr>
                      <p:cNvPr id="59" name="Text Box 49">
                        <a:extLst>
                          <a:ext uri="{FF2B5EF4-FFF2-40B4-BE49-F238E27FC236}">
                            <a16:creationId xmlns:a16="http://schemas.microsoft.com/office/drawing/2014/main" id="{08EDCC23-081E-2BC6-F4D7-4BA7679B0A45}"/>
                          </a:ext>
                        </a:extLst>
                      </p:cNvPr>
                      <p:cNvSpPr txBox="1">
                        <a:spLocks noChangeArrowheads="1"/>
                      </p:cNvSpPr>
                      <p:nvPr/>
                    </p:nvSpPr>
                    <p:spPr bwMode="auto">
                      <a:xfrm>
                        <a:off x="3980" y="1475"/>
                        <a:ext cx="1108" cy="523"/>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pPr>
                        <a:r>
                          <a:rPr lang="en-US" sz="1600" b="1" dirty="0">
                            <a:solidFill>
                              <a:schemeClr val="accent1">
                                <a:lumMod val="75000"/>
                              </a:schemeClr>
                            </a:solidFill>
                            <a:latin typeface="+mj-lt"/>
                          </a:rPr>
                          <a:t>Creation of IRB requirements </a:t>
                        </a:r>
                        <a:r>
                          <a:rPr lang="en-US" sz="1600" dirty="0">
                            <a:solidFill>
                              <a:schemeClr val="accent1">
                                <a:lumMod val="75000"/>
                              </a:schemeClr>
                            </a:solidFill>
                            <a:latin typeface="+mj-lt"/>
                          </a:rPr>
                          <a:t>(1976-1981)</a:t>
                        </a:r>
                      </a:p>
                    </p:txBody>
                  </p:sp>
                  <p:sp>
                    <p:nvSpPr>
                      <p:cNvPr id="60" name="AutoShape 50">
                        <a:extLst>
                          <a:ext uri="{FF2B5EF4-FFF2-40B4-BE49-F238E27FC236}">
                            <a16:creationId xmlns:a16="http://schemas.microsoft.com/office/drawing/2014/main" id="{E5296190-C8D2-313A-B015-7DD499FC2E57}"/>
                          </a:ext>
                        </a:extLst>
                      </p:cNvPr>
                      <p:cNvSpPr>
                        <a:spLocks/>
                      </p:cNvSpPr>
                      <p:nvPr/>
                    </p:nvSpPr>
                    <p:spPr bwMode="auto">
                      <a:xfrm rot="16200000" flipV="1">
                        <a:off x="4192" y="1929"/>
                        <a:ext cx="158" cy="271"/>
                      </a:xfrm>
                      <a:prstGeom prst="rightBrace">
                        <a:avLst>
                          <a:gd name="adj1" fmla="val 14293"/>
                          <a:gd name="adj2" fmla="val 50000"/>
                        </a:avLst>
                      </a:prstGeom>
                      <a:noFill/>
                      <a:ln w="9525">
                        <a:solidFill>
                          <a:schemeClr val="accent1"/>
                        </a:solidFill>
                        <a:round/>
                        <a:headEnd/>
                        <a:tailEnd/>
                      </a:ln>
                    </p:spPr>
                    <p:txBody>
                      <a:bodyPr wrap="none" anchor="ctr"/>
                      <a:lstStyle/>
                      <a:p>
                        <a:pPr eaLnBrk="0" fontAlgn="base" hangingPunct="0">
                          <a:spcBef>
                            <a:spcPct val="0"/>
                          </a:spcBef>
                          <a:spcAft>
                            <a:spcPct val="0"/>
                          </a:spcAft>
                        </a:pPr>
                        <a:endParaRPr lang="en-US">
                          <a:solidFill>
                            <a:schemeClr val="accent1">
                              <a:lumMod val="50000"/>
                            </a:schemeClr>
                          </a:solidFill>
                          <a:latin typeface="+mj-lt"/>
                        </a:endParaRPr>
                      </a:p>
                    </p:txBody>
                  </p:sp>
                  <p:sp>
                    <p:nvSpPr>
                      <p:cNvPr id="61" name="Line 51">
                        <a:extLst>
                          <a:ext uri="{FF2B5EF4-FFF2-40B4-BE49-F238E27FC236}">
                            <a16:creationId xmlns:a16="http://schemas.microsoft.com/office/drawing/2014/main" id="{117998E6-4CC7-ECE2-9327-73F021C2499E}"/>
                          </a:ext>
                        </a:extLst>
                      </p:cNvPr>
                      <p:cNvSpPr>
                        <a:spLocks noChangeShapeType="1"/>
                      </p:cNvSpPr>
                      <p:nvPr/>
                    </p:nvSpPr>
                    <p:spPr bwMode="auto">
                      <a:xfrm flipV="1">
                        <a:off x="4272" y="1896"/>
                        <a:ext cx="0" cy="96"/>
                      </a:xfrm>
                      <a:prstGeom prst="line">
                        <a:avLst/>
                      </a:prstGeom>
                      <a:noFill/>
                      <a:ln w="9525">
                        <a:solidFill>
                          <a:schemeClr val="accent2"/>
                        </a:solidFill>
                        <a:round/>
                        <a:headEnd/>
                        <a:tailEnd/>
                      </a:ln>
                    </p:spPr>
                    <p:txBody>
                      <a:bodyPr wrap="none" anchor="ctr"/>
                      <a:lstStyle/>
                      <a:p>
                        <a:pPr eaLnBrk="0" fontAlgn="base" hangingPunct="0">
                          <a:spcBef>
                            <a:spcPct val="0"/>
                          </a:spcBef>
                          <a:spcAft>
                            <a:spcPct val="0"/>
                          </a:spcAft>
                        </a:pPr>
                        <a:endParaRPr lang="en-US">
                          <a:solidFill>
                            <a:schemeClr val="accent1">
                              <a:lumMod val="50000"/>
                            </a:schemeClr>
                          </a:solidFill>
                          <a:latin typeface="+mj-lt"/>
                        </a:endParaRPr>
                      </a:p>
                    </p:txBody>
                  </p:sp>
                </p:grpSp>
                <p:grpSp>
                  <p:nvGrpSpPr>
                    <p:cNvPr id="43" name="Group 53">
                      <a:extLst>
                        <a:ext uri="{FF2B5EF4-FFF2-40B4-BE49-F238E27FC236}">
                          <a16:creationId xmlns:a16="http://schemas.microsoft.com/office/drawing/2014/main" id="{EBFE9B1F-D8A4-37AC-27FF-6A07F3CED961}"/>
                        </a:ext>
                      </a:extLst>
                    </p:cNvPr>
                    <p:cNvGrpSpPr>
                      <a:grpSpLocks/>
                    </p:cNvGrpSpPr>
                    <p:nvPr/>
                  </p:nvGrpSpPr>
                  <p:grpSpPr bwMode="auto">
                    <a:xfrm>
                      <a:off x="7429500" y="3568702"/>
                      <a:ext cx="2492375" cy="1036638"/>
                      <a:chOff x="3720" y="2248"/>
                      <a:chExt cx="1570" cy="653"/>
                    </a:xfrm>
                  </p:grpSpPr>
                  <p:sp>
                    <p:nvSpPr>
                      <p:cNvPr id="57" name="Text Box 54">
                        <a:extLst>
                          <a:ext uri="{FF2B5EF4-FFF2-40B4-BE49-F238E27FC236}">
                            <a16:creationId xmlns:a16="http://schemas.microsoft.com/office/drawing/2014/main" id="{3D20099D-71E8-E773-2475-B513A5116E5A}"/>
                          </a:ext>
                        </a:extLst>
                      </p:cNvPr>
                      <p:cNvSpPr txBox="1">
                        <a:spLocks noChangeArrowheads="1"/>
                      </p:cNvSpPr>
                      <p:nvPr/>
                    </p:nvSpPr>
                    <p:spPr bwMode="auto">
                      <a:xfrm>
                        <a:off x="4364" y="2533"/>
                        <a:ext cx="926" cy="368"/>
                      </a:xfrm>
                      <a:prstGeom prst="rect">
                        <a:avLst/>
                      </a:prstGeom>
                      <a:noFill/>
                      <a:ln w="9525">
                        <a:solidFill>
                          <a:schemeClr val="bg2">
                            <a:lumMod val="50000"/>
                          </a:schemeClr>
                        </a:solidFill>
                        <a:miter lim="800000"/>
                        <a:headEnd/>
                        <a:tailEnd/>
                      </a:ln>
                    </p:spPr>
                    <p:txBody>
                      <a:bodyPr wrap="square">
                        <a:spAutoFit/>
                      </a:bodyPr>
                      <a:lstStyle/>
                      <a:p>
                        <a:pPr algn="ctr" eaLnBrk="0" fontAlgn="base" hangingPunct="0">
                          <a:spcBef>
                            <a:spcPct val="0"/>
                          </a:spcBef>
                          <a:spcAft>
                            <a:spcPct val="0"/>
                          </a:spcAft>
                          <a:tabLst>
                            <a:tab pos="1422400" algn="ctr"/>
                            <a:tab pos="3995738" algn="l"/>
                          </a:tabLst>
                        </a:pPr>
                        <a:r>
                          <a:rPr lang="en-US" sz="1600" b="1" dirty="0">
                            <a:solidFill>
                              <a:schemeClr val="accent2">
                                <a:lumMod val="75000"/>
                              </a:schemeClr>
                            </a:solidFill>
                            <a:latin typeface="+mj-lt"/>
                          </a:rPr>
                          <a:t>Beecher article</a:t>
                        </a:r>
                      </a:p>
                      <a:p>
                        <a:pPr algn="ctr" eaLnBrk="0" fontAlgn="base" hangingPunct="0">
                          <a:spcBef>
                            <a:spcPct val="0"/>
                          </a:spcBef>
                          <a:spcAft>
                            <a:spcPct val="0"/>
                          </a:spcAft>
                          <a:tabLst>
                            <a:tab pos="1422400" algn="ctr"/>
                            <a:tab pos="3995738" algn="l"/>
                          </a:tabLst>
                        </a:pPr>
                        <a:r>
                          <a:rPr lang="en-US" sz="1600" dirty="0">
                            <a:solidFill>
                              <a:schemeClr val="accent2">
                                <a:lumMod val="75000"/>
                              </a:schemeClr>
                            </a:solidFill>
                            <a:latin typeface="+mj-lt"/>
                          </a:rPr>
                          <a:t>(1966)</a:t>
                        </a:r>
                        <a:endParaRPr lang="en-US" sz="1600" b="1" dirty="0">
                          <a:solidFill>
                            <a:schemeClr val="accent2">
                              <a:lumMod val="75000"/>
                            </a:schemeClr>
                          </a:solidFill>
                          <a:latin typeface="+mj-lt"/>
                        </a:endParaRPr>
                      </a:p>
                    </p:txBody>
                  </p:sp>
                  <p:sp>
                    <p:nvSpPr>
                      <p:cNvPr id="58" name="Line 55">
                        <a:extLst>
                          <a:ext uri="{FF2B5EF4-FFF2-40B4-BE49-F238E27FC236}">
                            <a16:creationId xmlns:a16="http://schemas.microsoft.com/office/drawing/2014/main" id="{A277BC0E-6E45-4D24-1BC2-3646C6F3D51E}"/>
                          </a:ext>
                        </a:extLst>
                      </p:cNvPr>
                      <p:cNvSpPr>
                        <a:spLocks noChangeShapeType="1"/>
                      </p:cNvSpPr>
                      <p:nvPr/>
                    </p:nvSpPr>
                    <p:spPr bwMode="auto">
                      <a:xfrm>
                        <a:off x="3720" y="2248"/>
                        <a:ext cx="814" cy="432"/>
                      </a:xfrm>
                      <a:prstGeom prst="line">
                        <a:avLst/>
                      </a:prstGeom>
                      <a:noFill/>
                      <a:ln w="9525">
                        <a:solidFill>
                          <a:schemeClr val="bg2">
                            <a:lumMod val="50000"/>
                          </a:schemeClr>
                        </a:solidFill>
                        <a:round/>
                        <a:headEnd type="triangle" w="med" len="med"/>
                        <a:tailEnd/>
                      </a:ln>
                    </p:spPr>
                    <p:txBody>
                      <a:bodyPr wrap="none" anchor="ctr"/>
                      <a:lstStyle/>
                      <a:p>
                        <a:pPr eaLnBrk="0" fontAlgn="base" hangingPunct="0">
                          <a:spcBef>
                            <a:spcPct val="0"/>
                          </a:spcBef>
                          <a:spcAft>
                            <a:spcPct val="0"/>
                          </a:spcAft>
                        </a:pPr>
                        <a:endParaRPr lang="en-US">
                          <a:solidFill>
                            <a:srgbClr val="C00000"/>
                          </a:solidFill>
                          <a:latin typeface="+mj-lt"/>
                        </a:endParaRPr>
                      </a:p>
                    </p:txBody>
                  </p:sp>
                </p:grpSp>
                <p:grpSp>
                  <p:nvGrpSpPr>
                    <p:cNvPr id="44" name="Group 56">
                      <a:extLst>
                        <a:ext uri="{FF2B5EF4-FFF2-40B4-BE49-F238E27FC236}">
                          <a16:creationId xmlns:a16="http://schemas.microsoft.com/office/drawing/2014/main" id="{A81E2AD3-9819-C6AD-068B-9FE44256FD4B}"/>
                        </a:ext>
                      </a:extLst>
                    </p:cNvPr>
                    <p:cNvGrpSpPr>
                      <a:grpSpLocks/>
                    </p:cNvGrpSpPr>
                    <p:nvPr/>
                  </p:nvGrpSpPr>
                  <p:grpSpPr bwMode="auto">
                    <a:xfrm>
                      <a:off x="6546850" y="1103313"/>
                      <a:ext cx="2343150" cy="2389187"/>
                      <a:chOff x="3164" y="695"/>
                      <a:chExt cx="1476" cy="1505"/>
                    </a:xfrm>
                  </p:grpSpPr>
                  <p:sp>
                    <p:nvSpPr>
                      <p:cNvPr id="55" name="Line 57">
                        <a:extLst>
                          <a:ext uri="{FF2B5EF4-FFF2-40B4-BE49-F238E27FC236}">
                            <a16:creationId xmlns:a16="http://schemas.microsoft.com/office/drawing/2014/main" id="{7ECE29CC-71DD-734C-62FF-F76166CCD0D1}"/>
                          </a:ext>
                        </a:extLst>
                      </p:cNvPr>
                      <p:cNvSpPr>
                        <a:spLocks noChangeShapeType="1"/>
                      </p:cNvSpPr>
                      <p:nvPr/>
                    </p:nvSpPr>
                    <p:spPr bwMode="auto">
                      <a:xfrm flipH="1" flipV="1">
                        <a:off x="3304" y="1127"/>
                        <a:ext cx="416" cy="1073"/>
                      </a:xfrm>
                      <a:prstGeom prst="line">
                        <a:avLst/>
                      </a:prstGeom>
                      <a:noFill/>
                      <a:ln w="9525">
                        <a:solidFill>
                          <a:schemeClr val="accent1"/>
                        </a:solidFill>
                        <a:round/>
                        <a:headEnd type="triangle" w="med" len="med"/>
                        <a:tailEnd/>
                      </a:ln>
                    </p:spPr>
                    <p:txBody>
                      <a:bodyPr wrap="none" anchor="ctr"/>
                      <a:lstStyle/>
                      <a:p>
                        <a:pPr eaLnBrk="0" fontAlgn="base" hangingPunct="0">
                          <a:spcBef>
                            <a:spcPct val="0"/>
                          </a:spcBef>
                          <a:spcAft>
                            <a:spcPct val="0"/>
                          </a:spcAft>
                        </a:pPr>
                        <a:endParaRPr lang="en-US">
                          <a:solidFill>
                            <a:schemeClr val="accent1">
                              <a:lumMod val="50000"/>
                            </a:schemeClr>
                          </a:solidFill>
                          <a:latin typeface="+mj-lt"/>
                        </a:endParaRPr>
                      </a:p>
                    </p:txBody>
                  </p:sp>
                  <p:sp>
                    <p:nvSpPr>
                      <p:cNvPr id="56" name="Rectangle 58">
                        <a:extLst>
                          <a:ext uri="{FF2B5EF4-FFF2-40B4-BE49-F238E27FC236}">
                            <a16:creationId xmlns:a16="http://schemas.microsoft.com/office/drawing/2014/main" id="{C327DD6D-FF4E-97C7-FBF2-AD28161B3721}"/>
                          </a:ext>
                        </a:extLst>
                      </p:cNvPr>
                      <p:cNvSpPr>
                        <a:spLocks noChangeArrowheads="1"/>
                      </p:cNvSpPr>
                      <p:nvPr/>
                    </p:nvSpPr>
                    <p:spPr bwMode="auto">
                      <a:xfrm>
                        <a:off x="3164" y="695"/>
                        <a:ext cx="1476" cy="454"/>
                      </a:xfrm>
                      <a:prstGeom prst="rect">
                        <a:avLst/>
                      </a:prstGeom>
                      <a:noFill/>
                      <a:ln w="9525">
                        <a:noFill/>
                        <a:miter lim="800000"/>
                        <a:headEnd/>
                        <a:tailEnd/>
                      </a:ln>
                    </p:spPr>
                    <p:txBody>
                      <a:bodyPr wrap="square">
                        <a:spAutoFit/>
                      </a:bodyPr>
                      <a:lstStyle/>
                      <a:p>
                        <a:pPr eaLnBrk="0" fontAlgn="base" hangingPunct="0">
                          <a:lnSpc>
                            <a:spcPct val="85000"/>
                          </a:lnSpc>
                          <a:spcBef>
                            <a:spcPct val="0"/>
                          </a:spcBef>
                          <a:spcAft>
                            <a:spcPct val="0"/>
                          </a:spcAft>
                        </a:pPr>
                        <a:r>
                          <a:rPr lang="en-US" sz="1600" b="1" dirty="0">
                            <a:solidFill>
                              <a:schemeClr val="accent1">
                                <a:lumMod val="75000"/>
                              </a:schemeClr>
                            </a:solidFill>
                            <a:latin typeface="+mj-lt"/>
                          </a:rPr>
                          <a:t>NIH Policy: committee review of all research </a:t>
                        </a:r>
                        <a:r>
                          <a:rPr lang="en-US" sz="1600" dirty="0">
                            <a:solidFill>
                              <a:schemeClr val="accent1">
                                <a:lumMod val="75000"/>
                              </a:schemeClr>
                            </a:solidFill>
                            <a:latin typeface="+mj-lt"/>
                          </a:rPr>
                          <a:t>(1966, effective 1974)</a:t>
                        </a:r>
                        <a:endParaRPr lang="en-US" sz="1600" b="1" dirty="0">
                          <a:solidFill>
                            <a:schemeClr val="accent1">
                              <a:lumMod val="75000"/>
                            </a:schemeClr>
                          </a:solidFill>
                          <a:latin typeface="+mj-lt"/>
                        </a:endParaRPr>
                      </a:p>
                    </p:txBody>
                  </p:sp>
                </p:grpSp>
                <p:cxnSp>
                  <p:nvCxnSpPr>
                    <p:cNvPr id="45" name="Straight Arrow Connector 44">
                      <a:extLst>
                        <a:ext uri="{FF2B5EF4-FFF2-40B4-BE49-F238E27FC236}">
                          <a16:creationId xmlns:a16="http://schemas.microsoft.com/office/drawing/2014/main" id="{8415BDC1-0F32-84EF-6618-17A3A5CD25A1}"/>
                        </a:ext>
                      </a:extLst>
                    </p:cNvPr>
                    <p:cNvCxnSpPr>
                      <a:cxnSpLocks/>
                      <a:stCxn id="46" idx="2"/>
                    </p:cNvCxnSpPr>
                    <p:nvPr/>
                  </p:nvCxnSpPr>
                  <p:spPr bwMode="auto">
                    <a:xfrm flipH="1">
                      <a:off x="9257219" y="1711782"/>
                      <a:ext cx="1285964" cy="1802130"/>
                    </a:xfrm>
                    <a:prstGeom prst="straightConnector1">
                      <a:avLst/>
                    </a:prstGeom>
                    <a:solidFill>
                      <a:schemeClr val="accent1"/>
                    </a:solidFill>
                    <a:ln w="9525" cap="flat" cmpd="sng" algn="ctr">
                      <a:solidFill>
                        <a:schemeClr val="accent1"/>
                      </a:solidFill>
                      <a:prstDash val="solid"/>
                      <a:round/>
                      <a:headEnd type="none" w="med" len="med"/>
                      <a:tailEnd type="arrow"/>
                    </a:ln>
                    <a:effectLst/>
                  </p:spPr>
                </p:cxnSp>
                <p:sp>
                  <p:nvSpPr>
                    <p:cNvPr id="46" name="TextBox 45">
                      <a:extLst>
                        <a:ext uri="{FF2B5EF4-FFF2-40B4-BE49-F238E27FC236}">
                          <a16:creationId xmlns:a16="http://schemas.microsoft.com/office/drawing/2014/main" id="{C80FCF82-3AFA-02D8-9DCC-449C504FDDCA}"/>
                        </a:ext>
                      </a:extLst>
                    </p:cNvPr>
                    <p:cNvSpPr txBox="1"/>
                    <p:nvPr/>
                  </p:nvSpPr>
                  <p:spPr>
                    <a:xfrm>
                      <a:off x="9700628" y="1127007"/>
                      <a:ext cx="1685109" cy="584775"/>
                    </a:xfrm>
                    <a:prstGeom prst="rect">
                      <a:avLst/>
                    </a:prstGeom>
                    <a:noFill/>
                  </p:spPr>
                  <p:txBody>
                    <a:bodyPr wrap="square" rtlCol="0">
                      <a:spAutoFit/>
                    </a:bodyPr>
                    <a:lstStyle/>
                    <a:p>
                      <a:pPr algn="ctr" eaLnBrk="0" fontAlgn="base" hangingPunct="0">
                        <a:spcBef>
                          <a:spcPct val="0"/>
                        </a:spcBef>
                        <a:spcAft>
                          <a:spcPct val="0"/>
                        </a:spcAft>
                      </a:pPr>
                      <a:r>
                        <a:rPr lang="en-US" sz="1600" b="1" dirty="0">
                          <a:solidFill>
                            <a:schemeClr val="accent1">
                              <a:lumMod val="75000"/>
                            </a:schemeClr>
                          </a:solidFill>
                          <a:latin typeface="+mj-lt"/>
                        </a:rPr>
                        <a:t>Common Rule</a:t>
                      </a:r>
                    </a:p>
                    <a:p>
                      <a:pPr algn="ctr" eaLnBrk="0" fontAlgn="base" hangingPunct="0">
                        <a:spcBef>
                          <a:spcPct val="0"/>
                        </a:spcBef>
                        <a:spcAft>
                          <a:spcPct val="0"/>
                        </a:spcAft>
                      </a:pPr>
                      <a:r>
                        <a:rPr lang="en-US" sz="1600" dirty="0">
                          <a:solidFill>
                            <a:schemeClr val="accent1">
                              <a:lumMod val="75000"/>
                            </a:schemeClr>
                          </a:solidFill>
                          <a:latin typeface="+mj-lt"/>
                        </a:rPr>
                        <a:t>(1991)</a:t>
                      </a:r>
                    </a:p>
                  </p:txBody>
                </p:sp>
                <p:sp>
                  <p:nvSpPr>
                    <p:cNvPr id="47" name="Line 27">
                      <a:extLst>
                        <a:ext uri="{FF2B5EF4-FFF2-40B4-BE49-F238E27FC236}">
                          <a16:creationId xmlns:a16="http://schemas.microsoft.com/office/drawing/2014/main" id="{AD815803-5887-A474-494E-3F3BF342B9CC}"/>
                        </a:ext>
                      </a:extLst>
                    </p:cNvPr>
                    <p:cNvSpPr>
                      <a:spLocks noChangeShapeType="1"/>
                    </p:cNvSpPr>
                    <p:nvPr/>
                  </p:nvSpPr>
                  <p:spPr bwMode="auto">
                    <a:xfrm>
                      <a:off x="10668000" y="3313113"/>
                      <a:ext cx="0" cy="419100"/>
                    </a:xfrm>
                    <a:prstGeom prst="line">
                      <a:avLst/>
                    </a:prstGeom>
                    <a:no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000000"/>
                        </a:solidFill>
                        <a:latin typeface="+mj-lt"/>
                      </a:endParaRPr>
                    </a:p>
                  </p:txBody>
                </p:sp>
                <p:sp>
                  <p:nvSpPr>
                    <p:cNvPr id="48" name="Line 27">
                      <a:extLst>
                        <a:ext uri="{FF2B5EF4-FFF2-40B4-BE49-F238E27FC236}">
                          <a16:creationId xmlns:a16="http://schemas.microsoft.com/office/drawing/2014/main" id="{2BE8534A-F9D2-CDFC-93A2-B1350DEE8B5C}"/>
                        </a:ext>
                      </a:extLst>
                    </p:cNvPr>
                    <p:cNvSpPr>
                      <a:spLocks noChangeShapeType="1"/>
                    </p:cNvSpPr>
                    <p:nvPr/>
                  </p:nvSpPr>
                  <p:spPr bwMode="auto">
                    <a:xfrm>
                      <a:off x="11328393" y="3319463"/>
                      <a:ext cx="0" cy="419100"/>
                    </a:xfrm>
                    <a:prstGeom prst="line">
                      <a:avLst/>
                    </a:prstGeom>
                    <a:noFill/>
                    <a:ln w="9525">
                      <a:solidFill>
                        <a:schemeClr val="tx1"/>
                      </a:solidFill>
                      <a:round/>
                      <a:headEnd/>
                      <a:tailEnd/>
                    </a:ln>
                  </p:spPr>
                  <p:txBody>
                    <a:bodyPr wrap="none" anchor="ctr"/>
                    <a:lstStyle/>
                    <a:p>
                      <a:pPr eaLnBrk="0" fontAlgn="base" hangingPunct="0">
                        <a:spcBef>
                          <a:spcPct val="0"/>
                        </a:spcBef>
                        <a:spcAft>
                          <a:spcPct val="0"/>
                        </a:spcAft>
                      </a:pPr>
                      <a:endParaRPr lang="en-US">
                        <a:solidFill>
                          <a:srgbClr val="000000"/>
                        </a:solidFill>
                        <a:latin typeface="+mj-lt"/>
                      </a:endParaRPr>
                    </a:p>
                  </p:txBody>
                </p:sp>
                <p:cxnSp>
                  <p:nvCxnSpPr>
                    <p:cNvPr id="49" name="Straight Arrow Connector 48">
                      <a:extLst>
                        <a:ext uri="{FF2B5EF4-FFF2-40B4-BE49-F238E27FC236}">
                          <a16:creationId xmlns:a16="http://schemas.microsoft.com/office/drawing/2014/main" id="{1263DE35-6FF6-A43E-5709-EB8FDEB839EE}"/>
                        </a:ext>
                      </a:extLst>
                    </p:cNvPr>
                    <p:cNvCxnSpPr>
                      <a:cxnSpLocks/>
                    </p:cNvCxnSpPr>
                    <p:nvPr/>
                  </p:nvCxnSpPr>
                  <p:spPr bwMode="auto">
                    <a:xfrm flipH="1">
                      <a:off x="11163674" y="2519727"/>
                      <a:ext cx="2" cy="1014412"/>
                    </a:xfrm>
                    <a:prstGeom prst="straightConnector1">
                      <a:avLst/>
                    </a:prstGeom>
                    <a:solidFill>
                      <a:schemeClr val="accent1"/>
                    </a:solidFill>
                    <a:ln w="9525" cap="flat" cmpd="sng" algn="ctr">
                      <a:solidFill>
                        <a:schemeClr val="accent1"/>
                      </a:solidFill>
                      <a:prstDash val="solid"/>
                      <a:round/>
                      <a:headEnd type="none" w="med" len="med"/>
                      <a:tailEnd type="arrow"/>
                    </a:ln>
                    <a:effectLst/>
                  </p:spPr>
                </p:cxnSp>
                <p:sp>
                  <p:nvSpPr>
                    <p:cNvPr id="50" name="TextBox 49">
                      <a:extLst>
                        <a:ext uri="{FF2B5EF4-FFF2-40B4-BE49-F238E27FC236}">
                          <a16:creationId xmlns:a16="http://schemas.microsoft.com/office/drawing/2014/main" id="{69C53ED8-FA5B-4F90-3AF7-2B6088CDB242}"/>
                        </a:ext>
                      </a:extLst>
                    </p:cNvPr>
                    <p:cNvSpPr txBox="1"/>
                    <p:nvPr/>
                  </p:nvSpPr>
                  <p:spPr>
                    <a:xfrm>
                      <a:off x="10543183" y="1694564"/>
                      <a:ext cx="1685109" cy="830997"/>
                    </a:xfrm>
                    <a:prstGeom prst="rect">
                      <a:avLst/>
                    </a:prstGeom>
                    <a:noFill/>
                  </p:spPr>
                  <p:txBody>
                    <a:bodyPr wrap="square" rtlCol="0">
                      <a:spAutoFit/>
                    </a:bodyPr>
                    <a:lstStyle/>
                    <a:p>
                      <a:pPr algn="ctr" eaLnBrk="0" fontAlgn="base" hangingPunct="0">
                        <a:spcBef>
                          <a:spcPct val="0"/>
                        </a:spcBef>
                        <a:spcAft>
                          <a:spcPct val="0"/>
                        </a:spcAft>
                      </a:pPr>
                      <a:r>
                        <a:rPr lang="en-US" sz="1600" b="1" dirty="0">
                          <a:solidFill>
                            <a:schemeClr val="accent1">
                              <a:lumMod val="75000"/>
                            </a:schemeClr>
                          </a:solidFill>
                          <a:latin typeface="+mj-lt"/>
                        </a:rPr>
                        <a:t>Revised Common Rule</a:t>
                      </a:r>
                    </a:p>
                    <a:p>
                      <a:pPr algn="ctr" eaLnBrk="0" fontAlgn="base" hangingPunct="0">
                        <a:spcBef>
                          <a:spcPct val="0"/>
                        </a:spcBef>
                        <a:spcAft>
                          <a:spcPct val="0"/>
                        </a:spcAft>
                      </a:pPr>
                      <a:r>
                        <a:rPr lang="en-US" sz="1600" dirty="0">
                          <a:solidFill>
                            <a:schemeClr val="accent1">
                              <a:lumMod val="75000"/>
                            </a:schemeClr>
                          </a:solidFill>
                          <a:latin typeface="+mj-lt"/>
                        </a:rPr>
                        <a:t>(2018-19)</a:t>
                      </a:r>
                    </a:p>
                  </p:txBody>
                </p:sp>
                <p:grpSp>
                  <p:nvGrpSpPr>
                    <p:cNvPr id="51" name="Group 3">
                      <a:extLst>
                        <a:ext uri="{FF2B5EF4-FFF2-40B4-BE49-F238E27FC236}">
                          <a16:creationId xmlns:a16="http://schemas.microsoft.com/office/drawing/2014/main" id="{3B6CB9BD-3B3B-E76C-1776-946EAA3D032B}"/>
                        </a:ext>
                      </a:extLst>
                    </p:cNvPr>
                    <p:cNvGrpSpPr>
                      <a:grpSpLocks/>
                    </p:cNvGrpSpPr>
                    <p:nvPr/>
                  </p:nvGrpSpPr>
                  <p:grpSpPr bwMode="auto">
                    <a:xfrm>
                      <a:off x="6888162" y="3994925"/>
                      <a:ext cx="2093913" cy="1572375"/>
                      <a:chOff x="2174" y="2004"/>
                      <a:chExt cx="1319" cy="929"/>
                    </a:xfrm>
                  </p:grpSpPr>
                  <p:sp>
                    <p:nvSpPr>
                      <p:cNvPr id="53" name="Text Box 4">
                        <a:extLst>
                          <a:ext uri="{FF2B5EF4-FFF2-40B4-BE49-F238E27FC236}">
                            <a16:creationId xmlns:a16="http://schemas.microsoft.com/office/drawing/2014/main" id="{CCD42F91-6DDF-2DB6-99A2-5E2162ABE625}"/>
                          </a:ext>
                        </a:extLst>
                      </p:cNvPr>
                      <p:cNvSpPr txBox="1">
                        <a:spLocks noChangeArrowheads="1"/>
                      </p:cNvSpPr>
                      <p:nvPr/>
                    </p:nvSpPr>
                    <p:spPr bwMode="auto">
                      <a:xfrm>
                        <a:off x="2423" y="2442"/>
                        <a:ext cx="1070" cy="491"/>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tabLst>
                            <a:tab pos="1422400" algn="ctr"/>
                            <a:tab pos="3995738" algn="l"/>
                          </a:tabLst>
                        </a:pPr>
                        <a:r>
                          <a:rPr lang="en-US" sz="1600" b="1" dirty="0">
                            <a:solidFill>
                              <a:schemeClr val="accent2">
                                <a:lumMod val="75000"/>
                              </a:schemeClr>
                            </a:solidFill>
                            <a:latin typeface="+mj-lt"/>
                          </a:rPr>
                          <a:t>NY Adoption </a:t>
                        </a:r>
                      </a:p>
                      <a:p>
                        <a:pPr algn="ctr" eaLnBrk="0" fontAlgn="base" hangingPunct="0">
                          <a:spcBef>
                            <a:spcPct val="0"/>
                          </a:spcBef>
                          <a:spcAft>
                            <a:spcPct val="0"/>
                          </a:spcAft>
                          <a:tabLst>
                            <a:tab pos="1422400" algn="ctr"/>
                            <a:tab pos="3995738" algn="l"/>
                          </a:tabLst>
                        </a:pPr>
                        <a:r>
                          <a:rPr lang="en-US" sz="1600" b="1" dirty="0">
                            <a:solidFill>
                              <a:schemeClr val="accent2">
                                <a:lumMod val="75000"/>
                              </a:schemeClr>
                            </a:solidFill>
                            <a:latin typeface="+mj-lt"/>
                          </a:rPr>
                          <a:t>Experiment</a:t>
                        </a:r>
                      </a:p>
                      <a:p>
                        <a:pPr algn="ctr" eaLnBrk="0" fontAlgn="base" hangingPunct="0">
                          <a:spcBef>
                            <a:spcPct val="0"/>
                          </a:spcBef>
                          <a:spcAft>
                            <a:spcPct val="0"/>
                          </a:spcAft>
                          <a:tabLst>
                            <a:tab pos="1422400" algn="ctr"/>
                            <a:tab pos="3995738" algn="l"/>
                          </a:tabLst>
                        </a:pPr>
                        <a:r>
                          <a:rPr lang="en-US" sz="1600" dirty="0">
                            <a:solidFill>
                              <a:schemeClr val="accent2">
                                <a:lumMod val="75000"/>
                              </a:schemeClr>
                            </a:solidFill>
                            <a:latin typeface="+mj-lt"/>
                          </a:rPr>
                          <a:t>(1960s-1980s)</a:t>
                        </a:r>
                        <a:endParaRPr lang="en-US" sz="1600" b="1" dirty="0">
                          <a:solidFill>
                            <a:schemeClr val="accent2">
                              <a:lumMod val="75000"/>
                            </a:schemeClr>
                          </a:solidFill>
                          <a:latin typeface="+mj-lt"/>
                        </a:endParaRPr>
                      </a:p>
                    </p:txBody>
                  </p:sp>
                  <p:sp>
                    <p:nvSpPr>
                      <p:cNvPr id="54" name="AutoShape 5">
                        <a:extLst>
                          <a:ext uri="{FF2B5EF4-FFF2-40B4-BE49-F238E27FC236}">
                            <a16:creationId xmlns:a16="http://schemas.microsoft.com/office/drawing/2014/main" id="{EF5D5C4A-6B15-E1B7-AD11-A8460FBB5D89}"/>
                          </a:ext>
                        </a:extLst>
                      </p:cNvPr>
                      <p:cNvSpPr>
                        <a:spLocks/>
                      </p:cNvSpPr>
                      <p:nvPr/>
                    </p:nvSpPr>
                    <p:spPr bwMode="auto">
                      <a:xfrm rot="5400000">
                        <a:off x="2512" y="1666"/>
                        <a:ext cx="432" cy="1108"/>
                      </a:xfrm>
                      <a:prstGeom prst="rightBrace">
                        <a:avLst>
                          <a:gd name="adj1" fmla="val 108559"/>
                          <a:gd name="adj2" fmla="val 50000"/>
                        </a:avLst>
                      </a:prstGeom>
                      <a:noFill/>
                      <a:ln w="9525">
                        <a:solidFill>
                          <a:schemeClr val="bg2">
                            <a:lumMod val="50000"/>
                          </a:schemeClr>
                        </a:solidFill>
                        <a:round/>
                        <a:headEnd/>
                        <a:tailEnd/>
                      </a:ln>
                    </p:spPr>
                    <p:txBody>
                      <a:bodyPr wrap="none" anchor="ctr"/>
                      <a:lstStyle/>
                      <a:p>
                        <a:pPr eaLnBrk="0" fontAlgn="base" hangingPunct="0">
                          <a:spcBef>
                            <a:spcPct val="0"/>
                          </a:spcBef>
                          <a:spcAft>
                            <a:spcPct val="0"/>
                          </a:spcAft>
                        </a:pPr>
                        <a:endParaRPr lang="en-US">
                          <a:solidFill>
                            <a:srgbClr val="C00000"/>
                          </a:solidFill>
                          <a:latin typeface="+mj-lt"/>
                        </a:endParaRPr>
                      </a:p>
                    </p:txBody>
                  </p:sp>
                </p:grpSp>
                <p:sp>
                  <p:nvSpPr>
                    <p:cNvPr id="52" name="AutoShape 5">
                      <a:extLst>
                        <a:ext uri="{FF2B5EF4-FFF2-40B4-BE49-F238E27FC236}">
                          <a16:creationId xmlns:a16="http://schemas.microsoft.com/office/drawing/2014/main" id="{44B3E5E9-8965-E56F-3896-845C81AF7848}"/>
                        </a:ext>
                      </a:extLst>
                    </p:cNvPr>
                    <p:cNvSpPr>
                      <a:spLocks/>
                    </p:cNvSpPr>
                    <p:nvPr/>
                  </p:nvSpPr>
                  <p:spPr bwMode="auto">
                    <a:xfrm rot="5400000">
                      <a:off x="5089497" y="3815145"/>
                      <a:ext cx="821182" cy="606810"/>
                    </a:xfrm>
                    <a:prstGeom prst="rightBrace">
                      <a:avLst>
                        <a:gd name="adj1" fmla="val 108559"/>
                        <a:gd name="adj2" fmla="val 50000"/>
                      </a:avLst>
                    </a:prstGeom>
                    <a:noFill/>
                    <a:ln w="9525">
                      <a:solidFill>
                        <a:schemeClr val="bg2">
                          <a:lumMod val="50000"/>
                        </a:schemeClr>
                      </a:solidFill>
                      <a:round/>
                      <a:headEnd/>
                      <a:tailEnd/>
                    </a:ln>
                  </p:spPr>
                  <p:txBody>
                    <a:bodyPr wrap="none" anchor="ctr"/>
                    <a:lstStyle/>
                    <a:p>
                      <a:pPr eaLnBrk="0" fontAlgn="base" hangingPunct="0">
                        <a:spcBef>
                          <a:spcPct val="0"/>
                        </a:spcBef>
                        <a:spcAft>
                          <a:spcPct val="0"/>
                        </a:spcAft>
                      </a:pPr>
                      <a:endParaRPr lang="en-US">
                        <a:solidFill>
                          <a:srgbClr val="C00000"/>
                        </a:solidFill>
                        <a:latin typeface="+mj-lt"/>
                      </a:endParaRPr>
                    </a:p>
                  </p:txBody>
                </p:sp>
              </p:grpSp>
              <p:sp>
                <p:nvSpPr>
                  <p:cNvPr id="12" name="Text Box 54">
                    <a:extLst>
                      <a:ext uri="{FF2B5EF4-FFF2-40B4-BE49-F238E27FC236}">
                        <a16:creationId xmlns:a16="http://schemas.microsoft.com/office/drawing/2014/main" id="{5DDCAC24-85BE-6EC0-769E-9159EC688783}"/>
                      </a:ext>
                    </a:extLst>
                  </p:cNvPr>
                  <p:cNvSpPr txBox="1">
                    <a:spLocks noChangeArrowheads="1"/>
                  </p:cNvSpPr>
                  <p:nvPr/>
                </p:nvSpPr>
                <p:spPr bwMode="auto">
                  <a:xfrm>
                    <a:off x="9131875" y="4656763"/>
                    <a:ext cx="1519731" cy="830997"/>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tabLst>
                        <a:tab pos="1422400" algn="ctr"/>
                        <a:tab pos="3995738" algn="l"/>
                      </a:tabLst>
                    </a:pPr>
                    <a:r>
                      <a:rPr lang="en-US" sz="1600" b="1" dirty="0">
                        <a:solidFill>
                          <a:schemeClr val="accent2">
                            <a:lumMod val="75000"/>
                          </a:schemeClr>
                        </a:solidFill>
                        <a:latin typeface="+mj-lt"/>
                      </a:rPr>
                      <a:t>Jesse </a:t>
                    </a:r>
                  </a:p>
                  <a:p>
                    <a:pPr algn="ctr" eaLnBrk="0" fontAlgn="base" hangingPunct="0">
                      <a:spcBef>
                        <a:spcPct val="0"/>
                      </a:spcBef>
                      <a:spcAft>
                        <a:spcPct val="0"/>
                      </a:spcAft>
                      <a:tabLst>
                        <a:tab pos="1422400" algn="ctr"/>
                        <a:tab pos="3995738" algn="l"/>
                      </a:tabLst>
                    </a:pPr>
                    <a:r>
                      <a:rPr lang="en-US" sz="1600" b="1" dirty="0">
                        <a:solidFill>
                          <a:schemeClr val="accent2">
                            <a:lumMod val="75000"/>
                          </a:schemeClr>
                        </a:solidFill>
                        <a:latin typeface="+mj-lt"/>
                      </a:rPr>
                      <a:t>Gelsinger’s </a:t>
                    </a:r>
                  </a:p>
                  <a:p>
                    <a:pPr algn="ctr" eaLnBrk="0" fontAlgn="base" hangingPunct="0">
                      <a:spcBef>
                        <a:spcPct val="0"/>
                      </a:spcBef>
                      <a:spcAft>
                        <a:spcPct val="0"/>
                      </a:spcAft>
                      <a:tabLst>
                        <a:tab pos="1422400" algn="ctr"/>
                        <a:tab pos="3995738" algn="l"/>
                      </a:tabLst>
                    </a:pPr>
                    <a:r>
                      <a:rPr lang="en-US" sz="1600" b="1" dirty="0">
                        <a:solidFill>
                          <a:schemeClr val="accent2">
                            <a:lumMod val="75000"/>
                          </a:schemeClr>
                        </a:solidFill>
                        <a:latin typeface="+mj-lt"/>
                      </a:rPr>
                      <a:t>Death </a:t>
                    </a:r>
                    <a:r>
                      <a:rPr lang="en-US" sz="1600" dirty="0">
                        <a:solidFill>
                          <a:schemeClr val="accent2">
                            <a:lumMod val="75000"/>
                          </a:schemeClr>
                        </a:solidFill>
                        <a:latin typeface="+mj-lt"/>
                      </a:rPr>
                      <a:t>(1999)</a:t>
                    </a:r>
                    <a:endParaRPr lang="en-US" sz="1600" b="1" dirty="0">
                      <a:solidFill>
                        <a:schemeClr val="accent2">
                          <a:lumMod val="75000"/>
                        </a:schemeClr>
                      </a:solidFill>
                      <a:latin typeface="+mj-lt"/>
                    </a:endParaRPr>
                  </a:p>
                </p:txBody>
              </p:sp>
            </p:grpSp>
            <p:sp>
              <p:nvSpPr>
                <p:cNvPr id="10" name="Line 55">
                  <a:extLst>
                    <a:ext uri="{FF2B5EF4-FFF2-40B4-BE49-F238E27FC236}">
                      <a16:creationId xmlns:a16="http://schemas.microsoft.com/office/drawing/2014/main" id="{1E0D7313-8A7F-B73A-3529-AF2FA0734C69}"/>
                    </a:ext>
                  </a:extLst>
                </p:cNvPr>
                <p:cNvSpPr>
                  <a:spLocks noChangeShapeType="1"/>
                </p:cNvSpPr>
                <p:nvPr/>
              </p:nvSpPr>
              <p:spPr bwMode="auto">
                <a:xfrm>
                  <a:off x="9737412" y="3592324"/>
                  <a:ext cx="88033" cy="1034137"/>
                </a:xfrm>
                <a:prstGeom prst="line">
                  <a:avLst/>
                </a:prstGeom>
                <a:noFill/>
                <a:ln w="9525">
                  <a:solidFill>
                    <a:schemeClr val="bg2">
                      <a:lumMod val="50000"/>
                    </a:schemeClr>
                  </a:solidFill>
                  <a:round/>
                  <a:headEnd type="triangle" w="med" len="med"/>
                  <a:tailEnd/>
                </a:ln>
              </p:spPr>
              <p:txBody>
                <a:bodyPr wrap="none" anchor="ctr"/>
                <a:lstStyle/>
                <a:p>
                  <a:pPr eaLnBrk="0" fontAlgn="base" hangingPunct="0">
                    <a:spcBef>
                      <a:spcPct val="0"/>
                    </a:spcBef>
                    <a:spcAft>
                      <a:spcPct val="0"/>
                    </a:spcAft>
                  </a:pPr>
                  <a:endParaRPr lang="en-US">
                    <a:solidFill>
                      <a:srgbClr val="C00000"/>
                    </a:solidFill>
                    <a:latin typeface="+mj-lt"/>
                  </a:endParaRPr>
                </a:p>
              </p:txBody>
            </p:sp>
          </p:grpSp>
          <p:sp>
            <p:nvSpPr>
              <p:cNvPr id="7" name="Text Box 54">
                <a:extLst>
                  <a:ext uri="{FF2B5EF4-FFF2-40B4-BE49-F238E27FC236}">
                    <a16:creationId xmlns:a16="http://schemas.microsoft.com/office/drawing/2014/main" id="{0103DE9A-AF1E-47A2-2609-7332B94D2EEA}"/>
                  </a:ext>
                </a:extLst>
              </p:cNvPr>
              <p:cNvSpPr txBox="1">
                <a:spLocks noChangeArrowheads="1"/>
              </p:cNvSpPr>
              <p:nvPr/>
            </p:nvSpPr>
            <p:spPr bwMode="auto">
              <a:xfrm>
                <a:off x="10175740" y="4089670"/>
                <a:ext cx="2000726" cy="584775"/>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tabLst>
                    <a:tab pos="1422400" algn="ctr"/>
                    <a:tab pos="3995738" algn="l"/>
                  </a:tabLst>
                </a:pPr>
                <a:r>
                  <a:rPr lang="en-US" sz="1600" b="1" dirty="0">
                    <a:solidFill>
                      <a:schemeClr val="accent2">
                        <a:lumMod val="75000"/>
                      </a:schemeClr>
                    </a:solidFill>
                    <a:latin typeface="+mj-lt"/>
                  </a:rPr>
                  <a:t>Henrietta Lacks book published </a:t>
                </a:r>
                <a:r>
                  <a:rPr lang="en-US" sz="1600" dirty="0">
                    <a:solidFill>
                      <a:schemeClr val="accent2">
                        <a:lumMod val="75000"/>
                      </a:schemeClr>
                    </a:solidFill>
                    <a:latin typeface="+mj-lt"/>
                  </a:rPr>
                  <a:t>(2010)</a:t>
                </a:r>
              </a:p>
            </p:txBody>
          </p:sp>
          <p:sp>
            <p:nvSpPr>
              <p:cNvPr id="8" name="Line 55">
                <a:extLst>
                  <a:ext uri="{FF2B5EF4-FFF2-40B4-BE49-F238E27FC236}">
                    <a16:creationId xmlns:a16="http://schemas.microsoft.com/office/drawing/2014/main" id="{67871276-16B3-0F72-66DE-C861925903AE}"/>
                  </a:ext>
                </a:extLst>
              </p:cNvPr>
              <p:cNvSpPr>
                <a:spLocks noChangeShapeType="1"/>
              </p:cNvSpPr>
              <p:nvPr/>
            </p:nvSpPr>
            <p:spPr bwMode="auto">
              <a:xfrm>
                <a:off x="10559512" y="3570603"/>
                <a:ext cx="322574" cy="468315"/>
              </a:xfrm>
              <a:prstGeom prst="line">
                <a:avLst/>
              </a:prstGeom>
              <a:noFill/>
              <a:ln w="9525">
                <a:solidFill>
                  <a:schemeClr val="bg2">
                    <a:lumMod val="50000"/>
                  </a:schemeClr>
                </a:solidFill>
                <a:round/>
                <a:headEnd type="triangle" w="med" len="med"/>
                <a:tailEnd/>
              </a:ln>
            </p:spPr>
            <p:txBody>
              <a:bodyPr wrap="none" anchor="ctr"/>
              <a:lstStyle/>
              <a:p>
                <a:pPr eaLnBrk="0" fontAlgn="base" hangingPunct="0">
                  <a:spcBef>
                    <a:spcPct val="0"/>
                  </a:spcBef>
                  <a:spcAft>
                    <a:spcPct val="0"/>
                  </a:spcAft>
                </a:pPr>
                <a:endParaRPr lang="en-US">
                  <a:solidFill>
                    <a:srgbClr val="C00000"/>
                  </a:solidFill>
                  <a:latin typeface="+mj-lt"/>
                </a:endParaRPr>
              </a:p>
            </p:txBody>
          </p:sp>
        </p:grpSp>
        <p:sp>
          <p:nvSpPr>
            <p:cNvPr id="4" name="Text Box 4">
              <a:extLst>
                <a:ext uri="{FF2B5EF4-FFF2-40B4-BE49-F238E27FC236}">
                  <a16:creationId xmlns:a16="http://schemas.microsoft.com/office/drawing/2014/main" id="{D71655FA-C3C6-0E02-50C2-EC6827AAC5B8}"/>
                </a:ext>
              </a:extLst>
            </p:cNvPr>
            <p:cNvSpPr txBox="1">
              <a:spLocks noChangeArrowheads="1"/>
            </p:cNvSpPr>
            <p:nvPr/>
          </p:nvSpPr>
          <p:spPr bwMode="auto">
            <a:xfrm>
              <a:off x="5572076" y="5853578"/>
              <a:ext cx="2587943" cy="830997"/>
            </a:xfrm>
            <a:prstGeom prst="rect">
              <a:avLst/>
            </a:prstGeom>
            <a:noFill/>
            <a:ln w="9525">
              <a:noFill/>
              <a:miter lim="800000"/>
              <a:headEnd/>
              <a:tailEnd/>
            </a:ln>
          </p:spPr>
          <p:txBody>
            <a:bodyPr wrap="square">
              <a:spAutoFit/>
            </a:bodyPr>
            <a:lstStyle/>
            <a:p>
              <a:pPr algn="ctr" eaLnBrk="0" fontAlgn="base" hangingPunct="0">
                <a:spcBef>
                  <a:spcPct val="0"/>
                </a:spcBef>
                <a:spcAft>
                  <a:spcPct val="0"/>
                </a:spcAft>
                <a:tabLst>
                  <a:tab pos="1422400" algn="ctr"/>
                  <a:tab pos="3995738" algn="l"/>
                </a:tabLst>
              </a:pPr>
              <a:r>
                <a:rPr lang="en-US" sz="1600" b="1" dirty="0">
                  <a:solidFill>
                    <a:schemeClr val="accent2">
                      <a:lumMod val="75000"/>
                    </a:schemeClr>
                  </a:solidFill>
                  <a:latin typeface="+mj-lt"/>
                </a:rPr>
                <a:t> Holmesburg Prison </a:t>
              </a:r>
            </a:p>
            <a:p>
              <a:pPr algn="ctr" eaLnBrk="0" fontAlgn="base" hangingPunct="0">
                <a:spcBef>
                  <a:spcPct val="0"/>
                </a:spcBef>
                <a:spcAft>
                  <a:spcPct val="0"/>
                </a:spcAft>
                <a:tabLst>
                  <a:tab pos="1422400" algn="ctr"/>
                  <a:tab pos="3995738" algn="l"/>
                </a:tabLst>
              </a:pPr>
              <a:r>
                <a:rPr lang="en-US" sz="1600" b="1" dirty="0">
                  <a:solidFill>
                    <a:schemeClr val="accent2">
                      <a:lumMod val="75000"/>
                    </a:schemeClr>
                  </a:solidFill>
                  <a:latin typeface="+mj-lt"/>
                </a:rPr>
                <a:t>Experiments</a:t>
              </a:r>
            </a:p>
            <a:p>
              <a:pPr algn="ctr" eaLnBrk="0" fontAlgn="base" hangingPunct="0">
                <a:spcBef>
                  <a:spcPct val="0"/>
                </a:spcBef>
                <a:spcAft>
                  <a:spcPct val="0"/>
                </a:spcAft>
                <a:tabLst>
                  <a:tab pos="1422400" algn="ctr"/>
                  <a:tab pos="3995738" algn="l"/>
                </a:tabLst>
              </a:pPr>
              <a:r>
                <a:rPr lang="en-US" sz="1600" dirty="0">
                  <a:solidFill>
                    <a:schemeClr val="accent2">
                      <a:lumMod val="75000"/>
                    </a:schemeClr>
                  </a:solidFill>
                  <a:latin typeface="+mj-lt"/>
                </a:rPr>
                <a:t>(1951-1974)</a:t>
              </a:r>
              <a:endParaRPr lang="en-US" sz="1600" b="1" dirty="0">
                <a:solidFill>
                  <a:schemeClr val="accent2">
                    <a:lumMod val="75000"/>
                  </a:schemeClr>
                </a:solidFill>
                <a:latin typeface="+mj-lt"/>
              </a:endParaRPr>
            </a:p>
          </p:txBody>
        </p:sp>
        <p:sp>
          <p:nvSpPr>
            <p:cNvPr id="5" name="AutoShape 5">
              <a:extLst>
                <a:ext uri="{FF2B5EF4-FFF2-40B4-BE49-F238E27FC236}">
                  <a16:creationId xmlns:a16="http://schemas.microsoft.com/office/drawing/2014/main" id="{8CE615E7-7339-80D0-733C-9DD52A4A47C1}"/>
                </a:ext>
              </a:extLst>
            </p:cNvPr>
            <p:cNvSpPr>
              <a:spLocks/>
            </p:cNvSpPr>
            <p:nvPr/>
          </p:nvSpPr>
          <p:spPr bwMode="auto">
            <a:xfrm rot="5400000">
              <a:off x="5680603" y="3971027"/>
              <a:ext cx="2225437" cy="1519730"/>
            </a:xfrm>
            <a:prstGeom prst="rightBrace">
              <a:avLst>
                <a:gd name="adj1" fmla="val 108559"/>
                <a:gd name="adj2" fmla="val 50000"/>
              </a:avLst>
            </a:prstGeom>
            <a:noFill/>
            <a:ln w="9525">
              <a:solidFill>
                <a:schemeClr val="bg2">
                  <a:lumMod val="50000"/>
                </a:schemeClr>
              </a:solidFill>
              <a:round/>
              <a:headEnd/>
              <a:tailEnd/>
            </a:ln>
          </p:spPr>
          <p:txBody>
            <a:bodyPr wrap="none" anchor="ctr"/>
            <a:lstStyle/>
            <a:p>
              <a:pPr eaLnBrk="0" fontAlgn="base" hangingPunct="0">
                <a:spcBef>
                  <a:spcPct val="0"/>
                </a:spcBef>
                <a:spcAft>
                  <a:spcPct val="0"/>
                </a:spcAft>
              </a:pPr>
              <a:endParaRPr lang="en-US">
                <a:solidFill>
                  <a:srgbClr val="C00000"/>
                </a:solidFill>
                <a:latin typeface="+mj-lt"/>
              </a:endParaRPr>
            </a:p>
          </p:txBody>
        </p:sp>
      </p:grpSp>
    </p:spTree>
    <p:extLst>
      <p:ext uri="{BB962C8B-B14F-4D97-AF65-F5344CB8AC3E}">
        <p14:creationId xmlns:p14="http://schemas.microsoft.com/office/powerpoint/2010/main" val="483510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45BA4C-9B54-4496-821F-9E0985CA9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5E1BB9D-FAFF-4C3E-9E44-13F8FBABC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A8DDC302-DBEC-4742-B54B-5E9AAFE969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430001" cy="6858000"/>
          </a:xfrm>
          <a:custGeom>
            <a:avLst/>
            <a:gdLst>
              <a:gd name="connsiteX0" fmla="*/ 0 w 11430001"/>
              <a:gd name="connsiteY0" fmla="*/ 0 h 6858000"/>
              <a:gd name="connsiteX1" fmla="*/ 5330522 w 11430001"/>
              <a:gd name="connsiteY1" fmla="*/ 0 h 6858000"/>
              <a:gd name="connsiteX2" fmla="*/ 5334002 w 11430001"/>
              <a:gd name="connsiteY2" fmla="*/ 0 h 6858000"/>
              <a:gd name="connsiteX3" fmla="*/ 5334002 w 11430001"/>
              <a:gd name="connsiteY3" fmla="*/ 762270 h 6858000"/>
              <a:gd name="connsiteX4" fmla="*/ 11430001 w 11430001"/>
              <a:gd name="connsiteY4" fmla="*/ 762270 h 6858000"/>
              <a:gd name="connsiteX5" fmla="*/ 11430001 w 11430001"/>
              <a:gd name="connsiteY5" fmla="*/ 6094807 h 6858000"/>
              <a:gd name="connsiteX6" fmla="*/ 5330522 w 11430001"/>
              <a:gd name="connsiteY6" fmla="*/ 6094807 h 6858000"/>
              <a:gd name="connsiteX7" fmla="*/ 5330522 w 11430001"/>
              <a:gd name="connsiteY7" fmla="*/ 6858000 h 6858000"/>
              <a:gd name="connsiteX8" fmla="*/ 0 w 11430001"/>
              <a:gd name="connsiteY8" fmla="*/ 6858000 h 6858000"/>
              <a:gd name="connsiteX9" fmla="*/ 0 w 11430001"/>
              <a:gd name="connsiteY9" fmla="*/ 609480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01" h="6858000">
                <a:moveTo>
                  <a:pt x="0" y="0"/>
                </a:moveTo>
                <a:lnTo>
                  <a:pt x="5330522" y="0"/>
                </a:lnTo>
                <a:lnTo>
                  <a:pt x="5334002" y="0"/>
                </a:lnTo>
                <a:lnTo>
                  <a:pt x="5334002" y="762270"/>
                </a:lnTo>
                <a:lnTo>
                  <a:pt x="11430001" y="762270"/>
                </a:lnTo>
                <a:lnTo>
                  <a:pt x="11430001" y="6094807"/>
                </a:lnTo>
                <a:lnTo>
                  <a:pt x="5330522" y="6094807"/>
                </a:lnTo>
                <a:lnTo>
                  <a:pt x="5330522" y="6858000"/>
                </a:lnTo>
                <a:lnTo>
                  <a:pt x="0" y="6858000"/>
                </a:lnTo>
                <a:lnTo>
                  <a:pt x="0" y="6094807"/>
                </a:lnTo>
                <a:close/>
              </a:path>
            </a:pathLst>
          </a:custGeom>
          <a:ln w="762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FB2C376-CD79-5160-D7CB-8B7805E062C8}"/>
              </a:ext>
            </a:extLst>
          </p:cNvPr>
          <p:cNvSpPr>
            <a:spLocks noGrp="1"/>
          </p:cNvSpPr>
          <p:nvPr>
            <p:ph type="ctrTitle"/>
          </p:nvPr>
        </p:nvSpPr>
        <p:spPr>
          <a:xfrm>
            <a:off x="6082616" y="1517904"/>
            <a:ext cx="4579288" cy="2796945"/>
          </a:xfrm>
        </p:spPr>
        <p:txBody>
          <a:bodyPr>
            <a:normAutofit/>
          </a:bodyPr>
          <a:lstStyle/>
          <a:p>
            <a:pPr algn="l"/>
            <a:r>
              <a:rPr lang="en-US" dirty="0"/>
              <a:t>Next up…</a:t>
            </a:r>
            <a:endParaRPr lang="en-US"/>
          </a:p>
        </p:txBody>
      </p:sp>
      <p:sp>
        <p:nvSpPr>
          <p:cNvPr id="3" name="Subtitle 2">
            <a:extLst>
              <a:ext uri="{FF2B5EF4-FFF2-40B4-BE49-F238E27FC236}">
                <a16:creationId xmlns:a16="http://schemas.microsoft.com/office/drawing/2014/main" id="{C3E4D38B-4C51-5F91-688B-9204DF51CD94}"/>
              </a:ext>
            </a:extLst>
          </p:cNvPr>
          <p:cNvSpPr>
            <a:spLocks noGrp="1"/>
          </p:cNvSpPr>
          <p:nvPr>
            <p:ph type="subTitle" idx="1"/>
          </p:nvPr>
        </p:nvSpPr>
        <p:spPr>
          <a:xfrm>
            <a:off x="6082616" y="4570807"/>
            <a:ext cx="4579288" cy="942889"/>
          </a:xfrm>
        </p:spPr>
        <p:txBody>
          <a:bodyPr>
            <a:normAutofit/>
          </a:bodyPr>
          <a:lstStyle/>
          <a:p>
            <a:pPr algn="l"/>
            <a:r>
              <a:rPr lang="en-US" dirty="0"/>
              <a:t>Do I have to submit to the IRB?</a:t>
            </a:r>
            <a:endParaRPr lang="en-US"/>
          </a:p>
        </p:txBody>
      </p:sp>
      <p:pic>
        <p:nvPicPr>
          <p:cNvPr id="5" name="Picture 4" descr="White arrows painted on the asphalt">
            <a:extLst>
              <a:ext uri="{FF2B5EF4-FFF2-40B4-BE49-F238E27FC236}">
                <a16:creationId xmlns:a16="http://schemas.microsoft.com/office/drawing/2014/main" id="{27812B12-C42B-8016-77BB-AB65FACC22CD}"/>
              </a:ext>
            </a:extLst>
          </p:cNvPr>
          <p:cNvPicPr>
            <a:picLocks noChangeAspect="1"/>
          </p:cNvPicPr>
          <p:nvPr/>
        </p:nvPicPr>
        <p:blipFill rotWithShape="1">
          <a:blip r:embed="rId3"/>
          <a:srcRect l="16406" r="17442" b="-1"/>
          <a:stretch/>
        </p:blipFill>
        <p:spPr>
          <a:xfrm>
            <a:off x="20" y="758953"/>
            <a:ext cx="5327883" cy="5335854"/>
          </a:xfrm>
          <a:prstGeom prst="rect">
            <a:avLst/>
          </a:prstGeom>
        </p:spPr>
      </p:pic>
    </p:spTree>
    <p:extLst>
      <p:ext uri="{BB962C8B-B14F-4D97-AF65-F5344CB8AC3E}">
        <p14:creationId xmlns:p14="http://schemas.microsoft.com/office/powerpoint/2010/main" val="63726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PrismaticVTI">
  <a:themeElements>
    <a:clrScheme name="AnalogousFromLightSeedRightStep">
      <a:dk1>
        <a:srgbClr val="000000"/>
      </a:dk1>
      <a:lt1>
        <a:srgbClr val="FFFFFF"/>
      </a:lt1>
      <a:dk2>
        <a:srgbClr val="2C3A21"/>
      </a:dk2>
      <a:lt2>
        <a:srgbClr val="E2E6E8"/>
      </a:lt2>
      <a:accent1>
        <a:srgbClr val="C79783"/>
      </a:accent1>
      <a:accent2>
        <a:srgbClr val="B3A06E"/>
      </a:accent2>
      <a:accent3>
        <a:srgbClr val="9EA573"/>
      </a:accent3>
      <a:accent4>
        <a:srgbClr val="88AD6A"/>
      </a:accent4>
      <a:accent5>
        <a:srgbClr val="79B077"/>
      </a:accent5>
      <a:accent6>
        <a:srgbClr val="6BAF85"/>
      </a:accent6>
      <a:hlink>
        <a:srgbClr val="5E899C"/>
      </a:hlink>
      <a:folHlink>
        <a:srgbClr val="7F7F7F"/>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448</Words>
  <Application>Microsoft Office PowerPoint</Application>
  <PresentationFormat>Widescreen</PresentationFormat>
  <Paragraphs>52</Paragraphs>
  <Slides>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Aharoni</vt:lpstr>
      <vt:lpstr>Arial</vt:lpstr>
      <vt:lpstr>Avenir Next LT Pro</vt:lpstr>
      <vt:lpstr>Calibri</vt:lpstr>
      <vt:lpstr>PrismaticVTI</vt:lpstr>
      <vt:lpstr>Part I: What is the IRB?</vt:lpstr>
      <vt:lpstr>Institutional Review Board</vt:lpstr>
      <vt:lpstr>PowerPoint Presentation</vt:lpstr>
      <vt:lpstr>Next 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I: What is the IRB?</dc:title>
  <dc:creator>Floegel, Diana</dc:creator>
  <cp:lastModifiedBy>Floegel, Diana</cp:lastModifiedBy>
  <cp:revision>1</cp:revision>
  <dcterms:created xsi:type="dcterms:W3CDTF">2022-08-30T12:14:14Z</dcterms:created>
  <dcterms:modified xsi:type="dcterms:W3CDTF">2026-02-05T14:11:42Z</dcterms:modified>
</cp:coreProperties>
</file>